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322" r:id="rId5"/>
    <p:sldId id="295" r:id="rId6"/>
    <p:sldId id="296" r:id="rId7"/>
    <p:sldId id="325" r:id="rId8"/>
    <p:sldId id="297" r:id="rId9"/>
    <p:sldId id="264" r:id="rId10"/>
    <p:sldId id="328" r:id="rId11"/>
    <p:sldId id="299" r:id="rId12"/>
    <p:sldId id="300" r:id="rId13"/>
    <p:sldId id="268" r:id="rId14"/>
    <p:sldId id="269" r:id="rId15"/>
    <p:sldId id="301" r:id="rId16"/>
    <p:sldId id="302" r:id="rId17"/>
    <p:sldId id="303" r:id="rId18"/>
    <p:sldId id="304" r:id="rId19"/>
    <p:sldId id="305" r:id="rId20"/>
    <p:sldId id="306" r:id="rId21"/>
    <p:sldId id="308" r:id="rId22"/>
    <p:sldId id="329" r:id="rId23"/>
    <p:sldId id="309" r:id="rId24"/>
    <p:sldId id="312" r:id="rId25"/>
    <p:sldId id="307" r:id="rId26"/>
    <p:sldId id="310" r:id="rId27"/>
    <p:sldId id="311" r:id="rId28"/>
    <p:sldId id="282" r:id="rId29"/>
  </p:sldIdLst>
  <p:sldSz cx="9144000" cy="514826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jpe0nPjxu9ZCIte2F4hwnWkxRR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758A5E-5F98-4FAF-B027-089055F43CE7}">
  <a:tblStyle styleId="{30758A5E-5F98-4FAF-B027-089055F43CE7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/>
    <p:restoredTop sz="94694"/>
  </p:normalViewPr>
  <p:slideViewPr>
    <p:cSldViewPr snapToGrid="0">
      <p:cViewPr varScale="1">
        <p:scale>
          <a:sx n="161" d="100"/>
          <a:sy n="161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64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2-4D44-BF39-0187D3CD0BA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2-4D44-BF39-0187D3CD0BA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122-4D44-BF39-0187D3CD0BA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122-4D44-BF39-0187D3CD0BA9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 Scope (n = 6,035)</c:v>
                </c:pt>
                <c:pt idx="1">
                  <c:v>Out of Scope (n = 7,152)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0.46</c:v>
                </c:pt>
                <c:pt idx="1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2-4D44-BF39-0187D3CD0BA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6513184444735833"/>
          <c:y val="0.34151758200187871"/>
          <c:w val="0.39744134058298503"/>
          <c:h val="0.26118825684641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6513184444735833"/>
          <c:y val="0.4050561650525914"/>
          <c:w val="0.39744134058298503"/>
          <c:h val="0.197649763546915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969285278589306E-3"/>
          <c:y val="0.19799723136752126"/>
          <c:w val="0.51421110387961599"/>
          <c:h val="0.62658847398916906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317955720276992"/>
          <c:y val="0.18945367242353611"/>
          <c:w val="0.51421110387961599"/>
          <c:h val="0.62658847398916906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969285278589306E-3"/>
          <c:y val="0.19799723136752126"/>
          <c:w val="0.51421110387961599"/>
          <c:h val="0.62658847398916906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317955720276992"/>
          <c:y val="0.18945367242353611"/>
          <c:w val="0.51421110387961599"/>
          <c:h val="0.62658847398916906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2"/>
              </a:solidFill>
              <a:ln w="0" cap="flat">
                <a:noFill/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4F-9D4C-8311-B805EFFC7CFF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4F-9D4C-8311-B805EFFC7CFF}"/>
              </c:ext>
            </c:extLst>
          </c:dPt>
          <c:dLbls>
            <c:dLbl>
              <c:idx val="0"/>
              <c:layout>
                <c:manualLayout>
                  <c:x val="-6.4059140205281806E-2"/>
                  <c:y val="0.2050987012266053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0" i="0" u="none" strike="noStrike" kern="1200" baseline="0">
                        <a:solidFill>
                          <a:schemeClr val="lt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fld id="{293769BC-BA62-DD4B-B6DA-8BD75FD8BC52}" type="PERCENTAGE">
                      <a:rPr lang="en-US" sz="1000" b="1">
                        <a:solidFill>
                          <a:schemeClr val="accent2"/>
                        </a:solidFill>
                      </a:rPr>
                      <a:pPr>
                        <a:defRPr sz="700" b="0">
                          <a:latin typeface="Century Gothic" panose="020B0502020202020204" pitchFamily="34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04F-9D4C-8311-B805EFFC7CF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4F-9D4C-8311-B805EFFC7CFF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1"/>
                <c:pt idx="0">
                  <c:v>Custom Detections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0.16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4F-9D4C-8311-B805EFFC7CF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2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9.6791847642144449E-2"/>
          <c:y val="0.71325899514757873"/>
          <c:w val="0.39744134058298503"/>
          <c:h val="0.26118825684641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06-7A40-8E30-70862A744372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06-7A40-8E30-70862A744372}"/>
              </c:ext>
            </c:extLst>
          </c:dPt>
          <c:dLbls>
            <c:dLbl>
              <c:idx val="0"/>
              <c:layout>
                <c:manualLayout>
                  <c:x val="-6.4059140205281834E-2"/>
                  <c:y val="-0.2243267044665996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0" i="0" u="none" strike="noStrike" kern="1200" baseline="0">
                        <a:solidFill>
                          <a:schemeClr val="accent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fld id="{293769BC-BA62-DD4B-B6DA-8BD75FD8BC52}" type="PERCENTAGE">
                      <a:rPr lang="en-US" sz="1000" b="1">
                        <a:solidFill>
                          <a:schemeClr val="accent1"/>
                        </a:solidFill>
                      </a:rPr>
                      <a:pPr>
                        <a:defRPr sz="700" b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accen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806-7A40-8E30-70862A74437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06-7A40-8E30-70862A744372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accen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1"/>
                <c:pt idx="0">
                  <c:v>Out-of-the-box Detections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</c:v>
                </c:pt>
                <c:pt idx="1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06-7A40-8E30-70862A74437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2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9.6791847642144449E-2"/>
          <c:y val="0.71325899514757873"/>
          <c:w val="0.39744134058298503"/>
          <c:h val="0.26118825684641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2"/>
              </a:solidFill>
              <a:ln w="0" cap="flat">
                <a:noFill/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BA-5D4F-8539-F52605D93134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BA-5D4F-8539-F52605D93134}"/>
              </c:ext>
            </c:extLst>
          </c:dPt>
          <c:dLbls>
            <c:dLbl>
              <c:idx val="0"/>
              <c:layout>
                <c:manualLayout>
                  <c:x val="-9.288575329765858E-2"/>
                  <c:y val="-0.1538240259199540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0" i="0" u="none" strike="noStrike" kern="1200" baseline="0">
                        <a:solidFill>
                          <a:schemeClr val="lt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fld id="{293769BC-BA62-DD4B-B6DA-8BD75FD8BC52}" type="PERCENTAGE">
                      <a:rPr lang="en-US" sz="1000" b="1">
                        <a:solidFill>
                          <a:schemeClr val="accent2"/>
                        </a:solidFill>
                      </a:rPr>
                      <a:pPr>
                        <a:defRPr sz="700" b="0">
                          <a:latin typeface="Century Gothic" panose="020B0502020202020204" pitchFamily="34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FBA-5D4F-8539-F52605D9313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BA-5D4F-8539-F52605D93134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1"/>
                <c:pt idx="0">
                  <c:v>Out-of-the-box Detections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BA-5D4F-8539-F52605D9313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2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9.6791847642144449E-2"/>
          <c:y val="0.71325899514757873"/>
          <c:w val="0.39744134058298503"/>
          <c:h val="0.26118825684641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D7-0840-8107-B495B8E0539E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D7-0840-8107-B495B8E0539E}"/>
              </c:ext>
            </c:extLst>
          </c:dPt>
          <c:dLbls>
            <c:dLbl>
              <c:idx val="0"/>
              <c:layout>
                <c:manualLayout>
                  <c:x val="-8.968279628739452E-2"/>
                  <c:y val="0.16664269474661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0" i="0" u="none" strike="noStrike" kern="1200" baseline="0">
                        <a:solidFill>
                          <a:schemeClr val="accent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fld id="{293769BC-BA62-DD4B-B6DA-8BD75FD8BC52}" type="PERCENTAGE">
                      <a:rPr lang="en-US" sz="1000" b="1">
                        <a:solidFill>
                          <a:schemeClr val="accent1"/>
                        </a:solidFill>
                      </a:rPr>
                      <a:pPr>
                        <a:defRPr sz="700" b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accen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3D7-0840-8107-B495B8E0539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D7-0840-8107-B495B8E0539E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1"/>
                <c:pt idx="0">
                  <c:v>Traditional Detections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0.27</c:v>
                </c:pt>
                <c:pt idx="1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D7-0840-8107-B495B8E053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2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9.6791847642144449E-2"/>
          <c:y val="0.71325899514757873"/>
          <c:w val="0.39744134058298503"/>
          <c:h val="0.26118825684641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64245359046435"/>
          <c:y val="0.15159292964548907"/>
          <c:w val="0.21062881755477497"/>
          <c:h val="0.633746782784384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90-0D40-A36E-8102F9091F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90-0D40-A36E-8102F9091F0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990-0D40-A36E-8102F9091F0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990-0D40-A36E-8102F9091F0A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Amazon AWS + another cloud provider</c:v>
                </c:pt>
                <c:pt idx="1">
                  <c:v>Amazon AWS - only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0.59</c:v>
                </c:pt>
                <c:pt idx="1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90-0D40-A36E-8102F9091F0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0109629047015743"/>
          <c:y val="0.37937086782705892"/>
          <c:w val="0.27683339107453125"/>
          <c:h val="0.20799850197932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spcAft>
              <a:spcPts val="1200"/>
            </a:spcAft>
            <a:defRPr sz="12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64245359046435"/>
          <c:y val="0.15159292964548907"/>
          <c:w val="0.21062881755477497"/>
          <c:h val="0.633746782784384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37-134A-A8B0-2B7447F54D8D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37-134A-A8B0-2B7447F54D8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537-134A-A8B0-2B7447F54D8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537-134A-A8B0-2B7447F54D8D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Mapped to MITRE ATT&amp;CK® (n = 3,507)</c:v>
                </c:pt>
                <c:pt idx="1">
                  <c:v>Not Mapped (n = 2,528) 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37-134A-A8B0-2B7447F54D8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4378394921134329"/>
          <c:y val="0.32345963830976648"/>
          <c:w val="0.4188074209987499"/>
          <c:h val="0.299021569178294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spcAft>
              <a:spcPts val="1200"/>
            </a:spcAft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FE-2E4D-B181-46D7BD1B326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0FE-2E4D-B181-46D7BD1B326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0FE-2E4D-B181-46D7BD1B32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0FE-2E4D-B181-46D7BD1B326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0FE-2E4D-B181-46D7BD1B326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0FE-2E4D-B181-46D7BD1B326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fld id="{33D5B56D-A513-BD4C-830E-C76C4A4B17F5}" type="PERCENTAGE">
                      <a:rPr lang="en-US" sz="1200">
                        <a:solidFill>
                          <a:schemeClr val="bg2"/>
                        </a:solidFill>
                        <a:latin typeface="Century Gothic" panose="020B0502020202020204" pitchFamily="34" charset="0"/>
                      </a:rPr>
                      <a:pPr>
                        <a:defRPr sz="1200" b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2"/>
                      </a:solidFill>
                      <a:effectLst/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0FE-2E4D-B181-46D7BD1B326B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50% + Cloud Detections</c:v>
                </c:pt>
                <c:pt idx="1">
                  <c:v>25-49% Cloud Detections</c:v>
                </c:pt>
                <c:pt idx="2">
                  <c:v>&lt;25% Cloud Detections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0.26</c:v>
                </c:pt>
                <c:pt idx="1">
                  <c:v>0.23</c:v>
                </c:pt>
                <c:pt idx="2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0FE-2E4D-B181-46D7BD1B32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5011002579691725"/>
          <c:y val="0.37882448839280597"/>
          <c:w val="0.54155335010237415"/>
          <c:h val="0.186119025172792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OOTB Detections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0E-9B48-813F-C3918DFB3E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OT/ICS</c:v>
                </c:pt>
                <c:pt idx="1">
                  <c:v>Technology</c:v>
                </c:pt>
                <c:pt idx="2">
                  <c:v>Services</c:v>
                </c:pt>
                <c:pt idx="3">
                  <c:v>Education</c:v>
                </c:pt>
                <c:pt idx="4">
                  <c:v>Financial Services</c:v>
                </c:pt>
                <c:pt idx="5">
                  <c:v>Media</c:v>
                </c:pt>
                <c:pt idx="6">
                  <c:v>Retail</c:v>
                </c:pt>
                <c:pt idx="7">
                  <c:v>MSP</c:v>
                </c:pt>
              </c:strCache>
            </c:strRef>
          </c:cat>
          <c:val>
            <c:numRef>
              <c:f>Sheet1!$B$2:$B$9</c:f>
              <c:numCache>
                <c:formatCode>0.0%</c:formatCode>
                <c:ptCount val="8"/>
                <c:pt idx="0">
                  <c:v>0.94840000000000002</c:v>
                </c:pt>
                <c:pt idx="1">
                  <c:v>0.92930000000000001</c:v>
                </c:pt>
                <c:pt idx="2">
                  <c:v>0.92769999999999997</c:v>
                </c:pt>
                <c:pt idx="3">
                  <c:v>0.80710000000000004</c:v>
                </c:pt>
                <c:pt idx="4">
                  <c:v>0.80079999999999996</c:v>
                </c:pt>
                <c:pt idx="5">
                  <c:v>0.73760000000000003</c:v>
                </c:pt>
                <c:pt idx="6">
                  <c:v>0.68440000000000001</c:v>
                </c:pt>
                <c:pt idx="7">
                  <c:v>0.54630000000000001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0E-9B48-813F-C3918DFB3E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Custom Detections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OT/ICS</c:v>
                </c:pt>
                <c:pt idx="1">
                  <c:v>Technology</c:v>
                </c:pt>
                <c:pt idx="2">
                  <c:v>Services</c:v>
                </c:pt>
                <c:pt idx="3">
                  <c:v>Education</c:v>
                </c:pt>
                <c:pt idx="4">
                  <c:v>Financial Services</c:v>
                </c:pt>
                <c:pt idx="5">
                  <c:v>Media</c:v>
                </c:pt>
                <c:pt idx="6">
                  <c:v>Retail</c:v>
                </c:pt>
                <c:pt idx="7">
                  <c:v>MSP</c:v>
                </c:pt>
              </c:strCache>
            </c:strRef>
          </c:cat>
          <c:val>
            <c:numRef>
              <c:f>Sheet1!$C$2:$C$9</c:f>
              <c:numCache>
                <c:formatCode>0.0%</c:formatCode>
                <c:ptCount val="8"/>
                <c:pt idx="0">
                  <c:v>5.16E-2</c:v>
                </c:pt>
                <c:pt idx="1">
                  <c:v>7.0699999999999999E-2</c:v>
                </c:pt>
                <c:pt idx="2">
                  <c:v>7.2300000000000003E-2</c:v>
                </c:pt>
                <c:pt idx="3">
                  <c:v>0.19289999999999999</c:v>
                </c:pt>
                <c:pt idx="4">
                  <c:v>0.19919999999999999</c:v>
                </c:pt>
                <c:pt idx="5">
                  <c:v>0.26240000000000002</c:v>
                </c:pt>
                <c:pt idx="6">
                  <c:v>0.31559999999999999</c:v>
                </c:pt>
                <c:pt idx="7">
                  <c:v>0.45369999999999999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0E-9B48-813F-C3918DFB3E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4"/>
        <c:overlap val="-10"/>
        <c:axId val="1893979903"/>
        <c:axId val="785276336"/>
      </c:barChart>
      <c:catAx>
        <c:axId val="1893979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276336"/>
        <c:crosses val="autoZero"/>
        <c:auto val="1"/>
        <c:lblAlgn val="ctr"/>
        <c:lblOffset val="100"/>
        <c:noMultiLvlLbl val="0"/>
      </c:catAx>
      <c:valAx>
        <c:axId val="78527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97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Cloud Detections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EA-D74F-9DC7-43965E1654CD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</c:numCache>
            </c:numRef>
          </c:cat>
          <c:val>
            <c:numRef>
              <c:f>Sheet1!$B$2:$B$12</c:f>
              <c:numCache>
                <c:formatCode>0.00%</c:formatCode>
                <c:ptCount val="11"/>
                <c:pt idx="0">
                  <c:v>4.87E-2</c:v>
                </c:pt>
                <c:pt idx="1">
                  <c:v>2.8999999999999998E-3</c:v>
                </c:pt>
                <c:pt idx="2">
                  <c:v>0.28170000000000001</c:v>
                </c:pt>
                <c:pt idx="3">
                  <c:v>0.13469999999999999</c:v>
                </c:pt>
                <c:pt idx="4">
                  <c:v>0.1245</c:v>
                </c:pt>
                <c:pt idx="5">
                  <c:v>0.1235</c:v>
                </c:pt>
                <c:pt idx="6">
                  <c:v>0.12609999999999999</c:v>
                </c:pt>
                <c:pt idx="7">
                  <c:v>2.8400000000000002E-2</c:v>
                </c:pt>
                <c:pt idx="8">
                  <c:v>2.5100000000000001E-2</c:v>
                </c:pt>
                <c:pt idx="9">
                  <c:v>1.5800000000000002E-2</c:v>
                </c:pt>
                <c:pt idx="10">
                  <c:v>8.8700000000000001E-2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EA-D74F-9DC7-43965E1654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Enterprise Detections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</c:numCache>
            </c:numRef>
          </c:cat>
          <c:val>
            <c:numRef>
              <c:f>Sheet1!$C$2:$C$12</c:f>
              <c:numCache>
                <c:formatCode>0.00%</c:formatCode>
                <c:ptCount val="11"/>
                <c:pt idx="0">
                  <c:v>6.9699999999999998E-2</c:v>
                </c:pt>
                <c:pt idx="1">
                  <c:v>6.2899999999999998E-2</c:v>
                </c:pt>
                <c:pt idx="2">
                  <c:v>0.13539999999999999</c:v>
                </c:pt>
                <c:pt idx="3">
                  <c:v>0.15390000000000001</c:v>
                </c:pt>
                <c:pt idx="4">
                  <c:v>0.1135</c:v>
                </c:pt>
                <c:pt idx="5">
                  <c:v>0.15160000000000001</c:v>
                </c:pt>
                <c:pt idx="6">
                  <c:v>0.11459999999999999</c:v>
                </c:pt>
                <c:pt idx="7">
                  <c:v>5.6500000000000002E-2</c:v>
                </c:pt>
                <c:pt idx="8">
                  <c:v>1.12E-2</c:v>
                </c:pt>
                <c:pt idx="9">
                  <c:v>2.1000000000000001E-2</c:v>
                </c:pt>
                <c:pt idx="10">
                  <c:v>0.10979999999999999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EA-D74F-9DC7-43965E165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8"/>
        <c:overlap val="-25"/>
        <c:axId val="1893979903"/>
        <c:axId val="785276336"/>
      </c:barChart>
      <c:catAx>
        <c:axId val="1893979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276336"/>
        <c:crosses val="autoZero"/>
        <c:auto val="1"/>
        <c:lblAlgn val="ctr"/>
        <c:lblOffset val="100"/>
        <c:noMultiLvlLbl val="0"/>
      </c:catAx>
      <c:valAx>
        <c:axId val="78527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979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18E-5248-B053-A500F844AC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8E-5248-B053-A500F844AC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8E-5248-B053-A500F844AC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8E-5248-B053-A500F844AC1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18E-5248-B053-A500F844AC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18E-5248-B053-A500F844AC1D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fld id="{33D5B56D-A513-BD4C-830E-C76C4A4B17F5}" type="PERCENTAGE">
                      <a:rPr lang="en-US" sz="1200">
                        <a:solidFill>
                          <a:schemeClr val="bg2"/>
                        </a:solidFill>
                        <a:latin typeface="Century Gothic" panose="020B0502020202020204" pitchFamily="34" charset="0"/>
                      </a:rPr>
                      <a:pPr>
                        <a:defRPr sz="1200" b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2"/>
                      </a:solidFill>
                      <a:effectLst/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8E-5248-B053-A500F844AC1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18E-5248-B053-A500F844AC1D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Device</c:v>
                </c:pt>
                <c:pt idx="1">
                  <c:v>Network</c:v>
                </c:pt>
                <c:pt idx="2">
                  <c:v>Identity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0.55000000000000004</c:v>
                </c:pt>
                <c:pt idx="1">
                  <c:v>0.19</c:v>
                </c:pt>
                <c:pt idx="2">
                  <c:v>0.1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8E-5248-B053-A500F844AC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4593703706685844"/>
          <c:y val="0.37578245172732044"/>
          <c:w val="0.1716055854483732"/>
          <c:h val="0.285920254665759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18E-5248-B053-A500F844AC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8E-5248-B053-A500F844AC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8E-5248-B053-A500F844AC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8E-5248-B053-A500F844AC1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949-F140-9E78-5DEF468BBFE2}"/>
              </c:ext>
            </c:extLst>
          </c:dPt>
          <c:dPt>
            <c:idx val="5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949-F140-9E78-5DEF468BBFE2}"/>
              </c:ext>
            </c:extLst>
          </c:dPt>
          <c:dPt>
            <c:idx val="6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949-F140-9E78-5DEF468BBFE2}"/>
              </c:ext>
            </c:extLst>
          </c:dPt>
          <c:dPt>
            <c:idx val="7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949-F140-9E78-5DEF468BBFE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18E-5248-B053-A500F844AC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18E-5248-B053-A500F844AC1D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fld id="{33D5B56D-A513-BD4C-830E-C76C4A4B17F5}" type="PERCENTAGE">
                      <a:rPr lang="en-US" sz="1200">
                        <a:solidFill>
                          <a:schemeClr val="bg2"/>
                        </a:solidFill>
                        <a:latin typeface="Century Gothic" panose="020B0502020202020204" pitchFamily="34" charset="0"/>
                      </a:rPr>
                      <a:pPr>
                        <a:defRPr sz="1200" b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2"/>
                      </a:solidFill>
                      <a:effectLst/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8E-5248-B053-A500F844AC1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18E-5248-B053-A500F844AC1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A-5949-F140-9E78-5DEF468BBFE2}"/>
                </c:ext>
              </c:extLst>
            </c:dLbl>
            <c:dLbl>
              <c:idx val="5"/>
              <c:layout>
                <c:manualLayout>
                  <c:x val="-3.9467842395892974E-2"/>
                  <c:y val="-0.110715496380622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2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49-F140-9E78-5DEF468BBFE2}"/>
                </c:ext>
              </c:extLst>
            </c:dLbl>
            <c:dLbl>
              <c:idx val="6"/>
              <c:layout>
                <c:manualLayout>
                  <c:x val="-1.2557949853238673E-2"/>
                  <c:y val="-0.140523514636944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2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949-F140-9E78-5DEF468BBFE2}"/>
                </c:ext>
              </c:extLst>
            </c:dLbl>
            <c:dLbl>
              <c:idx val="7"/>
              <c:layout>
                <c:manualLayout>
                  <c:x val="8.9699641808847659E-3"/>
                  <c:y val="-0.1362652263146124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2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49-F140-9E78-5DEF468BBFE2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Endpoint</c:v>
                </c:pt>
                <c:pt idx="1">
                  <c:v>Cloud</c:v>
                </c:pt>
                <c:pt idx="2">
                  <c:v>Firewall</c:v>
                </c:pt>
                <c:pt idx="3">
                  <c:v>Auth</c:v>
                </c:pt>
                <c:pt idx="4">
                  <c:v>Web</c:v>
                </c:pt>
                <c:pt idx="5">
                  <c:v>Proxy</c:v>
                </c:pt>
                <c:pt idx="6">
                  <c:v>Domains</c:v>
                </c:pt>
                <c:pt idx="7">
                  <c:v>Network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0.48</c:v>
                </c:pt>
                <c:pt idx="1">
                  <c:v>0.19</c:v>
                </c:pt>
                <c:pt idx="2">
                  <c:v>0.16</c:v>
                </c:pt>
                <c:pt idx="3">
                  <c:v>0.05</c:v>
                </c:pt>
                <c:pt idx="4">
                  <c:v>0.05</c:v>
                </c:pt>
                <c:pt idx="5">
                  <c:v>0.03</c:v>
                </c:pt>
                <c:pt idx="6">
                  <c:v>0.03</c:v>
                </c:pt>
                <c:pt idx="7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8E-5248-B053-A500F844AC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4593703706685844"/>
          <c:y val="0.31190821946882713"/>
          <c:w val="0.31153702667017547"/>
          <c:h val="0.298695119632754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18E-5248-B053-A500F844AC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8E-5248-B053-A500F844AC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8E-5248-B053-A500F844AC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8E-5248-B053-A500F844AC1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18E-5248-B053-A500F844AC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18E-5248-B053-A500F844AC1D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fld id="{33D5B56D-A513-BD4C-830E-C76C4A4B17F5}" type="PERCENTAGE">
                      <a:rPr lang="en-US" sz="1200">
                        <a:solidFill>
                          <a:schemeClr val="bg2"/>
                        </a:solidFill>
                        <a:latin typeface="Century Gothic" panose="020B0502020202020204" pitchFamily="34" charset="0"/>
                      </a:rPr>
                      <a:pPr>
                        <a:defRPr sz="1200" b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2"/>
                      </a:solidFill>
                      <a:effectLst/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8E-5248-B053-A500F844AC1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18E-5248-B053-A500F844AC1D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Amazon AWS</c:v>
                </c:pt>
                <c:pt idx="1">
                  <c:v> Microsoft Azure and Office365</c:v>
                </c:pt>
                <c:pt idx="2">
                  <c:v>Google GCP and Workspaces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0.57999999999999996</c:v>
                </c:pt>
                <c:pt idx="1">
                  <c:v>0.35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8E-5248-B053-A500F844AC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4593703706685844"/>
          <c:y val="0.33745794940281698"/>
          <c:w val="0.3761207687725458"/>
          <c:h val="0.247595659764774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Cloud Detections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EA-D74F-9DC7-43965E1654CD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6.2300000000000001E-2</c:v>
                </c:pt>
                <c:pt idx="1">
                  <c:v>0.63580000000000003</c:v>
                </c:pt>
                <c:pt idx="2">
                  <c:v>3.9399999999999998E-2</c:v>
                </c:pt>
                <c:pt idx="3">
                  <c:v>0.1575</c:v>
                </c:pt>
                <c:pt idx="4">
                  <c:v>9.4299999999999995E-2</c:v>
                </c:pt>
                <c:pt idx="5">
                  <c:v>1.0699999999999999E-2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EA-D74F-9DC7-43965E1654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Enterprise Detections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Sheet1!$C$2:$C$7</c:f>
              <c:numCache>
                <c:formatCode>0.00%</c:formatCode>
                <c:ptCount val="6"/>
                <c:pt idx="0">
                  <c:v>0.62290000000000001</c:v>
                </c:pt>
                <c:pt idx="1">
                  <c:v>4.9099999999999998E-2</c:v>
                </c:pt>
                <c:pt idx="2">
                  <c:v>0.2082</c:v>
                </c:pt>
                <c:pt idx="3">
                  <c:v>5.7000000000000002E-3</c:v>
                </c:pt>
                <c:pt idx="4">
                  <c:v>0.1033</c:v>
                </c:pt>
                <c:pt idx="5">
                  <c:v>1.09E-2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EA-D74F-9DC7-43965E165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8"/>
        <c:overlap val="-25"/>
        <c:axId val="1893979903"/>
        <c:axId val="785276336"/>
      </c:barChart>
      <c:catAx>
        <c:axId val="1893979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276336"/>
        <c:crosses val="autoZero"/>
        <c:auto val="1"/>
        <c:lblAlgn val="ctr"/>
        <c:lblOffset val="100"/>
        <c:noMultiLvlLbl val="0"/>
      </c:catAx>
      <c:valAx>
        <c:axId val="78527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979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Cloud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71-E345-A21D-E610B28204D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FinSvcs</c:v>
                </c:pt>
                <c:pt idx="1">
                  <c:v>Technology</c:v>
                </c:pt>
                <c:pt idx="2">
                  <c:v>Retail</c:v>
                </c:pt>
                <c:pt idx="3">
                  <c:v>OT/ICS</c:v>
                </c:pt>
                <c:pt idx="4">
                  <c:v>MSP</c:v>
                </c:pt>
                <c:pt idx="5">
                  <c:v>Education</c:v>
                </c:pt>
                <c:pt idx="6">
                  <c:v>Services</c:v>
                </c:pt>
                <c:pt idx="7">
                  <c:v>Media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0.27779999999999999</c:v>
                </c:pt>
                <c:pt idx="1">
                  <c:v>0.27089999999999997</c:v>
                </c:pt>
                <c:pt idx="2">
                  <c:v>0.21279999999999999</c:v>
                </c:pt>
                <c:pt idx="3">
                  <c:v>0.17910000000000001</c:v>
                </c:pt>
                <c:pt idx="4">
                  <c:v>7.2900000000000006E-2</c:v>
                </c:pt>
                <c:pt idx="5">
                  <c:v>7.1099999999999997E-2</c:v>
                </c:pt>
                <c:pt idx="6">
                  <c:v>5.7200000000000001E-2</c:v>
                </c:pt>
                <c:pt idx="7">
                  <c:v>4.9799999999999997E-2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71-E345-A21D-E610B28204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Enterprise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FinSvcs</c:v>
                </c:pt>
                <c:pt idx="1">
                  <c:v>Technology</c:v>
                </c:pt>
                <c:pt idx="2">
                  <c:v>Retail</c:v>
                </c:pt>
                <c:pt idx="3">
                  <c:v>OT/ICS</c:v>
                </c:pt>
                <c:pt idx="4">
                  <c:v>MSP</c:v>
                </c:pt>
                <c:pt idx="5">
                  <c:v>Education</c:v>
                </c:pt>
                <c:pt idx="6">
                  <c:v>Services</c:v>
                </c:pt>
                <c:pt idx="7">
                  <c:v>Media</c:v>
                </c:pt>
              </c:strCache>
            </c:strRef>
          </c:cat>
          <c:val>
            <c:numRef>
              <c:f>Sheet1!$C$2:$C$9</c:f>
              <c:numCache>
                <c:formatCode>0.00%</c:formatCode>
                <c:ptCount val="8"/>
                <c:pt idx="0">
                  <c:v>0.72219999999999995</c:v>
                </c:pt>
                <c:pt idx="1">
                  <c:v>0.72909999999999997</c:v>
                </c:pt>
                <c:pt idx="2">
                  <c:v>0.78720000000000001</c:v>
                </c:pt>
                <c:pt idx="3">
                  <c:v>0.82089999999999996</c:v>
                </c:pt>
                <c:pt idx="4">
                  <c:v>0.92710000000000004</c:v>
                </c:pt>
                <c:pt idx="5">
                  <c:v>0.92889999999999995</c:v>
                </c:pt>
                <c:pt idx="6">
                  <c:v>0.94279999999999997</c:v>
                </c:pt>
                <c:pt idx="7">
                  <c:v>0.95020000000000004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071-E345-A21D-E610B28204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4"/>
        <c:overlap val="-10"/>
        <c:axId val="1893979903"/>
        <c:axId val="785276336"/>
      </c:barChart>
      <c:catAx>
        <c:axId val="1893979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276336"/>
        <c:crosses val="autoZero"/>
        <c:auto val="1"/>
        <c:lblAlgn val="ctr"/>
        <c:lblOffset val="100"/>
        <c:noMultiLvlLbl val="0"/>
      </c:catAx>
      <c:valAx>
        <c:axId val="78527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97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64245359046435"/>
          <c:y val="0.15159292964548907"/>
          <c:w val="0.21062881755477497"/>
          <c:h val="0.633746782784384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B4-1B41-B31B-F8D84BE5E690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B4-1B41-B31B-F8D84BE5E69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AB4-1B41-B31B-F8D84BE5E69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AB4-1B41-B31B-F8D84BE5E690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Mapped to Zero Trust (n = 5,496)</c:v>
                </c:pt>
                <c:pt idx="1">
                  <c:v>Not Mapped (n = 539)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0.91</c:v>
                </c:pt>
                <c:pt idx="1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B4-1B41-B31B-F8D84BE5E69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3779516568417604"/>
          <c:y val="0.32345963830976648"/>
          <c:w val="0.44709127853040936"/>
          <c:h val="0.290011946617631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spcAft>
              <a:spcPts val="1200"/>
            </a:spcAft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92-F247-9AC9-7A8918120D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92-F247-9AC9-7A8918120D0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FD92-F247-9AC9-7A8918120D0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FD92-F247-9AC9-7A8918120D08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Managed by MSP (n = 1,879)</c:v>
                </c:pt>
                <c:pt idx="1">
                  <c:v>Managed by Enterprise (n = 4,156)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0.31</c:v>
                </c:pt>
                <c:pt idx="1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92-F247-9AC9-7A8918120D0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7321577473969106"/>
          <c:y val="0.34151758200187871"/>
          <c:w val="0.51465832982180981"/>
          <c:h val="0.26118825684641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64245359046435"/>
          <c:y val="0.15159292964548907"/>
          <c:w val="0.21062881755477497"/>
          <c:h val="0.633746782784384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2D-AF4E-A124-42E8E6EEF9E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2D-AF4E-A124-42E8E6EEF9E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C2D-AF4E-A124-42E8E6EEF9E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C2D-AF4E-A124-42E8E6EEF9E7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Cloud Detections (n = 1,018)</c:v>
                </c:pt>
                <c:pt idx="1">
                  <c:v>Non-Cloud Detections (n = 5,017)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0.17</c:v>
                </c:pt>
                <c:pt idx="1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2D-AF4E-A124-42E8E6EEF9E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3480077392059246"/>
          <c:y val="0.35949812855241614"/>
          <c:w val="0.37089715278141272"/>
          <c:h val="0.226944588692994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spcAft>
              <a:spcPts val="1200"/>
            </a:spcAft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64245359046435"/>
          <c:y val="0.15159292964548907"/>
          <c:w val="0.21062881755477497"/>
          <c:h val="0.633746782784384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BD-B247-B080-E65DFC1BFB6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BD-B247-B080-E65DFC1BFB6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8BD-B247-B080-E65DFC1BFB6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8BD-B247-B080-E65DFC1BFB6E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OOTB Detections (n = 4,532)</c:v>
                </c:pt>
                <c:pt idx="1">
                  <c:v>Custom Detections (n = 1,503)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BD-B247-B080-E65DFC1BFB6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4378394921134329"/>
          <c:y val="0.35949812855241614"/>
          <c:w val="0.42014194983573494"/>
          <c:h val="0.217934966132332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spcAft>
              <a:spcPts val="1200"/>
            </a:spcAft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05128267149072"/>
          <c:y val="0.16146411129388064"/>
          <c:w val="0.27589244680837516"/>
          <c:h val="0.6140942212247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53-794C-92EF-4FF8466A63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53-794C-92EF-4FF8466A63D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53-794C-92EF-4FF8466A63D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753-794C-92EF-4FF8466A63D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5753-794C-92EF-4FF8466A63D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753-794C-92EF-4FF8466A63D5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0" i="0" u="none" strike="noStrike" kern="1200" baseline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fld id="{33D5B56D-A513-BD4C-830E-C76C4A4B17F5}" type="PERCENTAGE">
                      <a:rPr lang="en-US">
                        <a:solidFill>
                          <a:schemeClr val="bg2"/>
                        </a:solidFill>
                        <a:latin typeface="Century Gothic" panose="020B0502020202020204" pitchFamily="34" charset="0"/>
                      </a:rPr>
                      <a:pPr>
                        <a:defRPr sz="700" b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2"/>
                      </a:solidFill>
                      <a:effectLst/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753-794C-92EF-4FF8466A63D5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10,000+ Employees (n = 34)</c:v>
                </c:pt>
                <c:pt idx="1">
                  <c:v>1,000 - 9,999 Employees (n = 26)</c:v>
                </c:pt>
                <c:pt idx="2">
                  <c:v>&lt;1,000 Employees (n = 23)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0.41</c:v>
                </c:pt>
                <c:pt idx="1">
                  <c:v>0.31</c:v>
                </c:pt>
                <c:pt idx="2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53-794C-92EF-4FF8466A63D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5300594900885921"/>
          <c:y val="0.33252078826081349"/>
          <c:w val="0.54155335010237415"/>
          <c:h val="0.31510806516941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64245359046435"/>
          <c:y val="0.15159292964548907"/>
          <c:w val="0.21062881755477497"/>
          <c:h val="0.633746782784384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E2-1740-BE72-072DA625BE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E2-1740-BE72-072DA625BE9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2E2-1740-BE72-072DA625BE90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2E2-1740-BE72-072DA625BE9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2E2-1740-BE72-072DA625BE90}"/>
              </c:ext>
            </c:extLst>
          </c:dPt>
          <c:dPt>
            <c:idx val="5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2E2-1740-BE72-072DA625BE90}"/>
              </c:ext>
            </c:extLst>
          </c:dPt>
          <c:dPt>
            <c:idx val="6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2E2-1740-BE72-072DA625BE9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2E2-1740-BE72-072DA625BE9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2E2-1740-BE72-072DA625BE9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2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32E2-1740-BE72-072DA625BE9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32E2-1740-BE72-072DA625BE90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32E2-1740-BE72-072DA625BE90}"/>
                </c:ext>
              </c:extLst>
            </c:dLbl>
            <c:dLbl>
              <c:idx val="5"/>
              <c:layout>
                <c:manualLayout>
                  <c:x val="-2.4886023231569351E-2"/>
                  <c:y val="-0.1819825304934047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2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2E2-1740-BE72-072DA625BE90}"/>
                </c:ext>
              </c:extLst>
            </c:dLbl>
            <c:dLbl>
              <c:idx val="6"/>
              <c:layout>
                <c:manualLayout>
                  <c:x val="2.9943917635835747E-3"/>
                  <c:y val="-0.171182828652586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2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2E2-1740-BE72-072DA625BE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FinServ (n = 1,264)</c:v>
                </c:pt>
                <c:pt idx="1">
                  <c:v>Technology (n = 919)</c:v>
                </c:pt>
                <c:pt idx="2">
                  <c:v>OT (n = 659)</c:v>
                </c:pt>
                <c:pt idx="3">
                  <c:v>Retail (n = 564)</c:v>
                </c:pt>
                <c:pt idx="4">
                  <c:v>Services (n = 332)</c:v>
                </c:pt>
                <c:pt idx="5">
                  <c:v>Media (n = 221) </c:v>
                </c:pt>
                <c:pt idx="6">
                  <c:v>Education (n = 197) 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0.3</c:v>
                </c:pt>
                <c:pt idx="1">
                  <c:v>0.22</c:v>
                </c:pt>
                <c:pt idx="2">
                  <c:v>0.16</c:v>
                </c:pt>
                <c:pt idx="3">
                  <c:v>0.14000000000000001</c:v>
                </c:pt>
                <c:pt idx="4">
                  <c:v>0.08</c:v>
                </c:pt>
                <c:pt idx="5">
                  <c:v>0.05</c:v>
                </c:pt>
                <c:pt idx="6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2E2-1740-BE72-072DA625BE9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108456398119239"/>
          <c:y val="0.14344910509595304"/>
          <c:w val="0.36191397749066201"/>
          <c:h val="0.59430591364567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spcAft>
              <a:spcPts val="1200"/>
            </a:spcAft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64245359046435"/>
          <c:y val="0.15159292964548907"/>
          <c:w val="0.21062881755477497"/>
          <c:h val="0.633746782784384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0" cap="flat">
                <a:solidFill>
                  <a:schemeClr val="accen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7E-C041-A449-3946101C4C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7E-C041-A449-3946101C4C0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7E-C041-A449-3946101C4C08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17E-C041-A449-3946101C4C08}"/>
              </c:ext>
            </c:extLst>
          </c:dPt>
          <c:dLbls>
            <c:dLbl>
              <c:idx val="2"/>
              <c:layout>
                <c:manualLayout>
                  <c:x val="-2.0442579155973691E-2"/>
                  <c:y val="-0.1835896842835665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2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7E-C041-A449-3946101C4C08}"/>
                </c:ext>
              </c:extLst>
            </c:dLbl>
            <c:dLbl>
              <c:idx val="3"/>
              <c:layout>
                <c:manualLayout>
                  <c:x val="5.9887835271671495E-3"/>
                  <c:y val="-0.171182828652586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2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17E-C041-A449-3946101C4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United States (n = 3,767)</c:v>
                </c:pt>
                <c:pt idx="1">
                  <c:v>Europe (n = 1,683)</c:v>
                </c:pt>
                <c:pt idx="2">
                  <c:v>Asia Pacific (n = 354) </c:v>
                </c:pt>
                <c:pt idx="3">
                  <c:v>Canada (n = 231)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0.62</c:v>
                </c:pt>
                <c:pt idx="1">
                  <c:v>0.28000000000000003</c:v>
                </c:pt>
                <c:pt idx="2">
                  <c:v>0.06</c:v>
                </c:pt>
                <c:pt idx="3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7E-C041-A449-3946101C4C0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spcAft>
                <a:spcPts val="1200"/>
              </a:spcAft>
              <a:defRPr sz="7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5038730907516383"/>
          <c:y val="0.28205208878971966"/>
          <c:w val="0.31699810103690834"/>
          <c:h val="0.37109854966359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spcAft>
              <a:spcPts val="1200"/>
            </a:spcAft>
            <a:defRPr sz="700" b="0" i="0" u="none" strike="noStrike" kern="120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446BCE-E825-8F43-903D-2D3F638D55D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09BB207-0673-844E-8D90-2D45D10D3CBA}">
      <dgm:prSet phldrT="[Text]" custT="1"/>
      <dgm:spPr/>
      <dgm:t>
        <a:bodyPr/>
        <a:lstStyle/>
        <a:p>
          <a:pPr>
            <a:buClr>
              <a:schemeClr val="dk1"/>
            </a:buClr>
            <a:buSzPts val="1600"/>
            <a:buFont typeface="Century Gothic"/>
            <a:buNone/>
          </a:pPr>
          <a:r>
            <a:rPr lang="en-US" sz="900" b="0" dirty="0">
              <a:solidFill>
                <a:schemeClr val="bg2"/>
              </a:solidFill>
              <a:latin typeface="Century Gothic"/>
              <a:ea typeface="Century Gothic"/>
              <a:cs typeface="Century Gothic"/>
              <a:sym typeface="Century Gothic"/>
            </a:rPr>
            <a:t>Assess Defensive Coverage</a:t>
          </a:r>
          <a:endParaRPr lang="en-GB" sz="900" b="0" dirty="0">
            <a:solidFill>
              <a:schemeClr val="bg2"/>
            </a:solidFill>
          </a:endParaRPr>
        </a:p>
      </dgm:t>
    </dgm:pt>
    <dgm:pt modelId="{E35057EE-5CBC-B042-9829-8BCCBD152AD9}" type="parTrans" cxnId="{2A3526AC-C16D-5B42-A698-74E3DF227659}">
      <dgm:prSet/>
      <dgm:spPr/>
      <dgm:t>
        <a:bodyPr/>
        <a:lstStyle/>
        <a:p>
          <a:endParaRPr lang="en-GB"/>
        </a:p>
      </dgm:t>
    </dgm:pt>
    <dgm:pt modelId="{781610F6-D7C0-5743-B017-95B4C43F3099}" type="sibTrans" cxnId="{2A3526AC-C16D-5B42-A698-74E3DF227659}">
      <dgm:prSet/>
      <dgm:spPr>
        <a:solidFill>
          <a:schemeClr val="accent2"/>
        </a:solidFill>
        <a:ln>
          <a:noFill/>
        </a:ln>
      </dgm:spPr>
      <dgm:t>
        <a:bodyPr/>
        <a:lstStyle/>
        <a:p>
          <a:endParaRPr lang="en-GB"/>
        </a:p>
      </dgm:t>
    </dgm:pt>
    <dgm:pt modelId="{786477FA-945D-FE40-8D04-C14DBBA53538}">
      <dgm:prSet phldrT="[Text]" custT="1"/>
      <dgm:spPr/>
      <dgm:t>
        <a:bodyPr/>
        <a:lstStyle/>
        <a:p>
          <a:pPr>
            <a:buClr>
              <a:schemeClr val="dk1"/>
            </a:buClr>
            <a:buSzPts val="1600"/>
            <a:buFont typeface="Century Gothic"/>
            <a:buNone/>
          </a:pPr>
          <a:r>
            <a:rPr lang="en-US" sz="900" b="0" dirty="0">
              <a:solidFill>
                <a:schemeClr val="bg2"/>
              </a:solidFill>
              <a:latin typeface="Century Gothic"/>
              <a:ea typeface="Century Gothic"/>
              <a:cs typeface="Century Gothic"/>
              <a:sym typeface="Century Gothic"/>
            </a:rPr>
            <a:t>Identify High Priority Gaps</a:t>
          </a:r>
          <a:endParaRPr lang="en-GB" sz="900" b="0" dirty="0">
            <a:solidFill>
              <a:schemeClr val="bg2"/>
            </a:solidFill>
          </a:endParaRPr>
        </a:p>
      </dgm:t>
    </dgm:pt>
    <dgm:pt modelId="{E68A6F53-E7E7-3D4E-A8A6-CBE98560C5C4}" type="parTrans" cxnId="{DFE0F83F-A981-5A4A-AD4B-E21EFF34580A}">
      <dgm:prSet/>
      <dgm:spPr/>
      <dgm:t>
        <a:bodyPr/>
        <a:lstStyle/>
        <a:p>
          <a:endParaRPr lang="en-GB"/>
        </a:p>
      </dgm:t>
    </dgm:pt>
    <dgm:pt modelId="{DDE1F811-71BB-3C4B-BA73-FFADB32A6A19}" type="sibTrans" cxnId="{DFE0F83F-A981-5A4A-AD4B-E21EFF34580A}">
      <dgm:prSet/>
      <dgm:spPr>
        <a:solidFill>
          <a:schemeClr val="accent2"/>
        </a:solidFill>
        <a:ln>
          <a:noFill/>
        </a:ln>
      </dgm:spPr>
      <dgm:t>
        <a:bodyPr/>
        <a:lstStyle/>
        <a:p>
          <a:endParaRPr lang="en-GB"/>
        </a:p>
      </dgm:t>
    </dgm:pt>
    <dgm:pt modelId="{1618E474-C15E-034D-8CBF-E90C9F5BE257}">
      <dgm:prSet phldrT="[Text]" custT="1"/>
      <dgm:spPr/>
      <dgm:t>
        <a:bodyPr/>
        <a:lstStyle/>
        <a:p>
          <a:pPr>
            <a:buClr>
              <a:schemeClr val="dk1"/>
            </a:buClr>
            <a:buSzPts val="1600"/>
            <a:buFont typeface="Century Gothic"/>
            <a:buNone/>
          </a:pPr>
          <a:r>
            <a:rPr lang="en-US" sz="900" b="0" dirty="0">
              <a:solidFill>
                <a:schemeClr val="bg2"/>
              </a:solidFill>
              <a:latin typeface="Century Gothic"/>
              <a:ea typeface="Century Gothic"/>
              <a:cs typeface="Century Gothic"/>
              <a:sym typeface="Century Gothic"/>
            </a:rPr>
            <a:t>Tune and Acquire New Defenses</a:t>
          </a:r>
          <a:endParaRPr lang="en-GB" sz="900" b="0" dirty="0">
            <a:solidFill>
              <a:schemeClr val="bg2"/>
            </a:solidFill>
          </a:endParaRPr>
        </a:p>
      </dgm:t>
    </dgm:pt>
    <dgm:pt modelId="{8C26855A-6A87-9C48-AB8F-728D0E5E5D72}" type="parTrans" cxnId="{B797A0F5-5C04-AD40-BE56-2BE711EDC27F}">
      <dgm:prSet/>
      <dgm:spPr/>
      <dgm:t>
        <a:bodyPr/>
        <a:lstStyle/>
        <a:p>
          <a:endParaRPr lang="en-GB"/>
        </a:p>
      </dgm:t>
    </dgm:pt>
    <dgm:pt modelId="{836A4D5E-82CE-7943-9C22-93FDC4346FB5}" type="sibTrans" cxnId="{B797A0F5-5C04-AD40-BE56-2BE711EDC27F}">
      <dgm:prSet/>
      <dgm:spPr>
        <a:solidFill>
          <a:schemeClr val="accent2"/>
        </a:solidFill>
        <a:ln>
          <a:noFill/>
        </a:ln>
      </dgm:spPr>
      <dgm:t>
        <a:bodyPr/>
        <a:lstStyle/>
        <a:p>
          <a:endParaRPr lang="en-GB"/>
        </a:p>
      </dgm:t>
    </dgm:pt>
    <dgm:pt modelId="{A0191D10-313B-5245-A173-F13E46BDF814}" type="pres">
      <dgm:prSet presAssocID="{07446BCE-E825-8F43-903D-2D3F638D55DE}" presName="cycle" presStyleCnt="0">
        <dgm:presLayoutVars>
          <dgm:dir/>
          <dgm:resizeHandles val="exact"/>
        </dgm:presLayoutVars>
      </dgm:prSet>
      <dgm:spPr/>
    </dgm:pt>
    <dgm:pt modelId="{5C5BD081-68C1-0448-BF83-A990FB8F221F}" type="pres">
      <dgm:prSet presAssocID="{709BB207-0673-844E-8D90-2D45D10D3CBA}" presName="dummy" presStyleCnt="0"/>
      <dgm:spPr/>
    </dgm:pt>
    <dgm:pt modelId="{84825082-6AFE-674C-B251-F52EC19B772D}" type="pres">
      <dgm:prSet presAssocID="{709BB207-0673-844E-8D90-2D45D10D3CBA}" presName="node" presStyleLbl="revTx" presStyleIdx="0" presStyleCnt="3">
        <dgm:presLayoutVars>
          <dgm:bulletEnabled val="1"/>
        </dgm:presLayoutVars>
      </dgm:prSet>
      <dgm:spPr/>
    </dgm:pt>
    <dgm:pt modelId="{8156FA08-9AD8-4E49-A1EB-E6CC7D21960E}" type="pres">
      <dgm:prSet presAssocID="{781610F6-D7C0-5743-B017-95B4C43F3099}" presName="sibTrans" presStyleLbl="node1" presStyleIdx="0" presStyleCnt="3"/>
      <dgm:spPr/>
    </dgm:pt>
    <dgm:pt modelId="{E55F9625-E981-6F4B-BDBC-7E216D76C6DE}" type="pres">
      <dgm:prSet presAssocID="{786477FA-945D-FE40-8D04-C14DBBA53538}" presName="dummy" presStyleCnt="0"/>
      <dgm:spPr/>
    </dgm:pt>
    <dgm:pt modelId="{C99CCA0E-EF1D-DD41-A798-1804D4BF8BF8}" type="pres">
      <dgm:prSet presAssocID="{786477FA-945D-FE40-8D04-C14DBBA53538}" presName="node" presStyleLbl="revTx" presStyleIdx="1" presStyleCnt="3">
        <dgm:presLayoutVars>
          <dgm:bulletEnabled val="1"/>
        </dgm:presLayoutVars>
      </dgm:prSet>
      <dgm:spPr/>
    </dgm:pt>
    <dgm:pt modelId="{77897E7D-7B06-754B-85CA-198110192E0E}" type="pres">
      <dgm:prSet presAssocID="{DDE1F811-71BB-3C4B-BA73-FFADB32A6A19}" presName="sibTrans" presStyleLbl="node1" presStyleIdx="1" presStyleCnt="3"/>
      <dgm:spPr/>
    </dgm:pt>
    <dgm:pt modelId="{8C5282B4-A6D7-FD49-AEBF-6CE35CD3C236}" type="pres">
      <dgm:prSet presAssocID="{1618E474-C15E-034D-8CBF-E90C9F5BE257}" presName="dummy" presStyleCnt="0"/>
      <dgm:spPr/>
    </dgm:pt>
    <dgm:pt modelId="{1F26A0EE-DC2F-D240-AC14-70BFDD54E98B}" type="pres">
      <dgm:prSet presAssocID="{1618E474-C15E-034D-8CBF-E90C9F5BE257}" presName="node" presStyleLbl="revTx" presStyleIdx="2" presStyleCnt="3">
        <dgm:presLayoutVars>
          <dgm:bulletEnabled val="1"/>
        </dgm:presLayoutVars>
      </dgm:prSet>
      <dgm:spPr/>
    </dgm:pt>
    <dgm:pt modelId="{7E0A9041-89E3-6E46-8FEB-C4250C33F53C}" type="pres">
      <dgm:prSet presAssocID="{836A4D5E-82CE-7943-9C22-93FDC4346FB5}" presName="sibTrans" presStyleLbl="node1" presStyleIdx="2" presStyleCnt="3"/>
      <dgm:spPr/>
    </dgm:pt>
  </dgm:ptLst>
  <dgm:cxnLst>
    <dgm:cxn modelId="{DFE0F83F-A981-5A4A-AD4B-E21EFF34580A}" srcId="{07446BCE-E825-8F43-903D-2D3F638D55DE}" destId="{786477FA-945D-FE40-8D04-C14DBBA53538}" srcOrd="1" destOrd="0" parTransId="{E68A6F53-E7E7-3D4E-A8A6-CBE98560C5C4}" sibTransId="{DDE1F811-71BB-3C4B-BA73-FFADB32A6A19}"/>
    <dgm:cxn modelId="{1B029F49-0A68-3742-93F5-856A102758F9}" type="presOf" srcId="{DDE1F811-71BB-3C4B-BA73-FFADB32A6A19}" destId="{77897E7D-7B06-754B-85CA-198110192E0E}" srcOrd="0" destOrd="0" presId="urn:microsoft.com/office/officeart/2005/8/layout/cycle1"/>
    <dgm:cxn modelId="{4F51A27B-BE8E-8C42-BDCE-E420B7F6DB6B}" type="presOf" srcId="{836A4D5E-82CE-7943-9C22-93FDC4346FB5}" destId="{7E0A9041-89E3-6E46-8FEB-C4250C33F53C}" srcOrd="0" destOrd="0" presId="urn:microsoft.com/office/officeart/2005/8/layout/cycle1"/>
    <dgm:cxn modelId="{FD19EFA7-96AD-3647-9664-B8E8CC70C522}" type="presOf" srcId="{07446BCE-E825-8F43-903D-2D3F638D55DE}" destId="{A0191D10-313B-5245-A173-F13E46BDF814}" srcOrd="0" destOrd="0" presId="urn:microsoft.com/office/officeart/2005/8/layout/cycle1"/>
    <dgm:cxn modelId="{2A3526AC-C16D-5B42-A698-74E3DF227659}" srcId="{07446BCE-E825-8F43-903D-2D3F638D55DE}" destId="{709BB207-0673-844E-8D90-2D45D10D3CBA}" srcOrd="0" destOrd="0" parTransId="{E35057EE-5CBC-B042-9829-8BCCBD152AD9}" sibTransId="{781610F6-D7C0-5743-B017-95B4C43F3099}"/>
    <dgm:cxn modelId="{521BEEAD-5164-A94F-BD99-740AFC2B49E4}" type="presOf" srcId="{709BB207-0673-844E-8D90-2D45D10D3CBA}" destId="{84825082-6AFE-674C-B251-F52EC19B772D}" srcOrd="0" destOrd="0" presId="urn:microsoft.com/office/officeart/2005/8/layout/cycle1"/>
    <dgm:cxn modelId="{065672C1-A4C2-9448-8FA1-29D5DD6BCF36}" type="presOf" srcId="{781610F6-D7C0-5743-B017-95B4C43F3099}" destId="{8156FA08-9AD8-4E49-A1EB-E6CC7D21960E}" srcOrd="0" destOrd="0" presId="urn:microsoft.com/office/officeart/2005/8/layout/cycle1"/>
    <dgm:cxn modelId="{F19704D2-945F-0945-84E1-B95D2D58B03E}" type="presOf" srcId="{786477FA-945D-FE40-8D04-C14DBBA53538}" destId="{C99CCA0E-EF1D-DD41-A798-1804D4BF8BF8}" srcOrd="0" destOrd="0" presId="urn:microsoft.com/office/officeart/2005/8/layout/cycle1"/>
    <dgm:cxn modelId="{76D35EE4-0EF4-014C-8952-35118CBF6079}" type="presOf" srcId="{1618E474-C15E-034D-8CBF-E90C9F5BE257}" destId="{1F26A0EE-DC2F-D240-AC14-70BFDD54E98B}" srcOrd="0" destOrd="0" presId="urn:microsoft.com/office/officeart/2005/8/layout/cycle1"/>
    <dgm:cxn modelId="{B797A0F5-5C04-AD40-BE56-2BE711EDC27F}" srcId="{07446BCE-E825-8F43-903D-2D3F638D55DE}" destId="{1618E474-C15E-034D-8CBF-E90C9F5BE257}" srcOrd="2" destOrd="0" parTransId="{8C26855A-6A87-9C48-AB8F-728D0E5E5D72}" sibTransId="{836A4D5E-82CE-7943-9C22-93FDC4346FB5}"/>
    <dgm:cxn modelId="{285FC4D2-6ACB-5C45-B57D-F5977CC32BF2}" type="presParOf" srcId="{A0191D10-313B-5245-A173-F13E46BDF814}" destId="{5C5BD081-68C1-0448-BF83-A990FB8F221F}" srcOrd="0" destOrd="0" presId="urn:microsoft.com/office/officeart/2005/8/layout/cycle1"/>
    <dgm:cxn modelId="{F2CE50AB-6037-0140-A68D-0CCBD4E854BB}" type="presParOf" srcId="{A0191D10-313B-5245-A173-F13E46BDF814}" destId="{84825082-6AFE-674C-B251-F52EC19B772D}" srcOrd="1" destOrd="0" presId="urn:microsoft.com/office/officeart/2005/8/layout/cycle1"/>
    <dgm:cxn modelId="{BCC02B34-85DA-0740-83A6-44E1A683E5CB}" type="presParOf" srcId="{A0191D10-313B-5245-A173-F13E46BDF814}" destId="{8156FA08-9AD8-4E49-A1EB-E6CC7D21960E}" srcOrd="2" destOrd="0" presId="urn:microsoft.com/office/officeart/2005/8/layout/cycle1"/>
    <dgm:cxn modelId="{8855AE7F-9C07-E54B-BFB2-3529745FC97B}" type="presParOf" srcId="{A0191D10-313B-5245-A173-F13E46BDF814}" destId="{E55F9625-E981-6F4B-BDBC-7E216D76C6DE}" srcOrd="3" destOrd="0" presId="urn:microsoft.com/office/officeart/2005/8/layout/cycle1"/>
    <dgm:cxn modelId="{579326C3-20A0-2549-84DB-7625B1989A41}" type="presParOf" srcId="{A0191D10-313B-5245-A173-F13E46BDF814}" destId="{C99CCA0E-EF1D-DD41-A798-1804D4BF8BF8}" srcOrd="4" destOrd="0" presId="urn:microsoft.com/office/officeart/2005/8/layout/cycle1"/>
    <dgm:cxn modelId="{A40E565F-46D9-784A-A09D-3C8612157938}" type="presParOf" srcId="{A0191D10-313B-5245-A173-F13E46BDF814}" destId="{77897E7D-7B06-754B-85CA-198110192E0E}" srcOrd="5" destOrd="0" presId="urn:microsoft.com/office/officeart/2005/8/layout/cycle1"/>
    <dgm:cxn modelId="{7386D927-10DC-5F4C-9C59-8101AE9B3AAF}" type="presParOf" srcId="{A0191D10-313B-5245-A173-F13E46BDF814}" destId="{8C5282B4-A6D7-FD49-AEBF-6CE35CD3C236}" srcOrd="6" destOrd="0" presId="urn:microsoft.com/office/officeart/2005/8/layout/cycle1"/>
    <dgm:cxn modelId="{E06763C0-9EAF-6845-B24B-846E263DA022}" type="presParOf" srcId="{A0191D10-313B-5245-A173-F13E46BDF814}" destId="{1F26A0EE-DC2F-D240-AC14-70BFDD54E98B}" srcOrd="7" destOrd="0" presId="urn:microsoft.com/office/officeart/2005/8/layout/cycle1"/>
    <dgm:cxn modelId="{B4EF7E93-D804-1845-BCBC-2C24D0407707}" type="presParOf" srcId="{A0191D10-313B-5245-A173-F13E46BDF814}" destId="{7E0A9041-89E3-6E46-8FEB-C4250C33F53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25082-6AFE-674C-B251-F52EC19B772D}">
      <dsp:nvSpPr>
        <dsp:cNvPr id="0" name=""/>
        <dsp:cNvSpPr/>
      </dsp:nvSpPr>
      <dsp:spPr>
        <a:xfrm>
          <a:off x="1585517" y="150156"/>
          <a:ext cx="767991" cy="767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600"/>
            <a:buFont typeface="Century Gothic"/>
            <a:buNone/>
          </a:pPr>
          <a:r>
            <a:rPr lang="en-US" sz="900" b="0" kern="1200" dirty="0">
              <a:solidFill>
                <a:schemeClr val="bg2"/>
              </a:solidFill>
              <a:latin typeface="Century Gothic"/>
              <a:ea typeface="Century Gothic"/>
              <a:cs typeface="Century Gothic"/>
              <a:sym typeface="Century Gothic"/>
            </a:rPr>
            <a:t>Assess Defensive Coverage</a:t>
          </a:r>
          <a:endParaRPr lang="en-GB" sz="900" b="0" kern="1200" dirty="0">
            <a:solidFill>
              <a:schemeClr val="bg2"/>
            </a:solidFill>
          </a:endParaRPr>
        </a:p>
      </dsp:txBody>
      <dsp:txXfrm>
        <a:off x="1585517" y="150156"/>
        <a:ext cx="767991" cy="767991"/>
      </dsp:txXfrm>
    </dsp:sp>
    <dsp:sp modelId="{8156FA08-9AD8-4E49-A1EB-E6CC7D21960E}">
      <dsp:nvSpPr>
        <dsp:cNvPr id="0" name=""/>
        <dsp:cNvSpPr/>
      </dsp:nvSpPr>
      <dsp:spPr>
        <a:xfrm>
          <a:off x="416269" y="-804"/>
          <a:ext cx="1815351" cy="1815351"/>
        </a:xfrm>
        <a:prstGeom prst="circularArrow">
          <a:avLst>
            <a:gd name="adj1" fmla="val 8250"/>
            <a:gd name="adj2" fmla="val 576210"/>
            <a:gd name="adj3" fmla="val 2963428"/>
            <a:gd name="adj4" fmla="val 52009"/>
            <a:gd name="adj5" fmla="val 9624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CCA0E-EF1D-DD41-A798-1804D4BF8BF8}">
      <dsp:nvSpPr>
        <dsp:cNvPr id="0" name=""/>
        <dsp:cNvSpPr/>
      </dsp:nvSpPr>
      <dsp:spPr>
        <a:xfrm>
          <a:off x="939949" y="1268312"/>
          <a:ext cx="767991" cy="767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600"/>
            <a:buFont typeface="Century Gothic"/>
            <a:buNone/>
          </a:pPr>
          <a:r>
            <a:rPr lang="en-US" sz="900" b="0" kern="1200" dirty="0">
              <a:solidFill>
                <a:schemeClr val="bg2"/>
              </a:solidFill>
              <a:latin typeface="Century Gothic"/>
              <a:ea typeface="Century Gothic"/>
              <a:cs typeface="Century Gothic"/>
              <a:sym typeface="Century Gothic"/>
            </a:rPr>
            <a:t>Identify High Priority Gaps</a:t>
          </a:r>
          <a:endParaRPr lang="en-GB" sz="900" b="0" kern="1200" dirty="0">
            <a:solidFill>
              <a:schemeClr val="bg2"/>
            </a:solidFill>
          </a:endParaRPr>
        </a:p>
      </dsp:txBody>
      <dsp:txXfrm>
        <a:off x="939949" y="1268312"/>
        <a:ext cx="767991" cy="767991"/>
      </dsp:txXfrm>
    </dsp:sp>
    <dsp:sp modelId="{77897E7D-7B06-754B-85CA-198110192E0E}">
      <dsp:nvSpPr>
        <dsp:cNvPr id="0" name=""/>
        <dsp:cNvSpPr/>
      </dsp:nvSpPr>
      <dsp:spPr>
        <a:xfrm>
          <a:off x="416269" y="-804"/>
          <a:ext cx="1815351" cy="1815351"/>
        </a:xfrm>
        <a:prstGeom prst="circularArrow">
          <a:avLst>
            <a:gd name="adj1" fmla="val 8250"/>
            <a:gd name="adj2" fmla="val 576210"/>
            <a:gd name="adj3" fmla="val 10171781"/>
            <a:gd name="adj4" fmla="val 7260361"/>
            <a:gd name="adj5" fmla="val 9624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6A0EE-DC2F-D240-AC14-70BFDD54E98B}">
      <dsp:nvSpPr>
        <dsp:cNvPr id="0" name=""/>
        <dsp:cNvSpPr/>
      </dsp:nvSpPr>
      <dsp:spPr>
        <a:xfrm>
          <a:off x="294381" y="150156"/>
          <a:ext cx="767991" cy="767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600"/>
            <a:buFont typeface="Century Gothic"/>
            <a:buNone/>
          </a:pPr>
          <a:r>
            <a:rPr lang="en-US" sz="900" b="0" kern="1200" dirty="0">
              <a:solidFill>
                <a:schemeClr val="bg2"/>
              </a:solidFill>
              <a:latin typeface="Century Gothic"/>
              <a:ea typeface="Century Gothic"/>
              <a:cs typeface="Century Gothic"/>
              <a:sym typeface="Century Gothic"/>
            </a:rPr>
            <a:t>Tune and Acquire New Defenses</a:t>
          </a:r>
          <a:endParaRPr lang="en-GB" sz="900" b="0" kern="1200" dirty="0">
            <a:solidFill>
              <a:schemeClr val="bg2"/>
            </a:solidFill>
          </a:endParaRPr>
        </a:p>
      </dsp:txBody>
      <dsp:txXfrm>
        <a:off x="294381" y="150156"/>
        <a:ext cx="767991" cy="767991"/>
      </dsp:txXfrm>
    </dsp:sp>
    <dsp:sp modelId="{7E0A9041-89E3-6E46-8FEB-C4250C33F53C}">
      <dsp:nvSpPr>
        <dsp:cNvPr id="0" name=""/>
        <dsp:cNvSpPr/>
      </dsp:nvSpPr>
      <dsp:spPr>
        <a:xfrm>
          <a:off x="416269" y="-804"/>
          <a:ext cx="1815351" cy="1815351"/>
        </a:xfrm>
        <a:prstGeom prst="circularArrow">
          <a:avLst>
            <a:gd name="adj1" fmla="val 8250"/>
            <a:gd name="adj2" fmla="val 576210"/>
            <a:gd name="adj3" fmla="val 16856322"/>
            <a:gd name="adj4" fmla="val 14967468"/>
            <a:gd name="adj5" fmla="val 9624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262" name="Google Shape;2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c759f9ae8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fc759f9ae8_0_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fc759f9ae8_0_9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029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c759f9ae8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fc759f9ae8_0_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fc759f9ae8_0_9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9198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c759f9ae8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c759f9ae8_0_1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fc759f9ae8_0_1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469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c759f9ae8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c759f9ae8_0_1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fc759f9ae8_0_1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69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fc759f9ae8_0_1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fc759f9ae8_0_19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fc759f9ae8_0_19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266" name="Google Shape;2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277" name="Google Shape;2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c759f9ae8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c759f9ae8_0_1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fc759f9ae8_0_1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769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c759f9ae8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c759f9ae8_0_9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fc759f9ae8_0_9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c759f9ae8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c759f9ae8_0_1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fc759f9ae8_0_1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c759f9ae8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fc759f9ae8_0_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fc759f9ae8_0_9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c759f9ae8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c759f9ae8_0_1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fc759f9ae8_0_1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2526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c759f9ae8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fc759f9ae8_0_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fc759f9ae8_0_9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784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4" descr="A picture containing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7" y="0"/>
            <a:ext cx="9138285" cy="514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Slide - Right Column">
  <p:cSld name="Title and Content Slide - Right Colum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29678" y="640513"/>
            <a:ext cx="8257122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7"/>
          <p:cNvSpPr txBox="1">
            <a:spLocks noGrp="1"/>
          </p:cNvSpPr>
          <p:nvPr>
            <p:ph type="title"/>
          </p:nvPr>
        </p:nvSpPr>
        <p:spPr>
          <a:xfrm>
            <a:off x="429677" y="274099"/>
            <a:ext cx="8257121" cy="36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Century Gothic"/>
              <a:buNone/>
              <a:defRPr sz="165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7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7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7"/>
          <p:cNvSpPr>
            <a:spLocks noGrp="1"/>
          </p:cNvSpPr>
          <p:nvPr>
            <p:ph type="pic" idx="2"/>
          </p:nvPr>
        </p:nvSpPr>
        <p:spPr>
          <a:xfrm>
            <a:off x="429677" y="998924"/>
            <a:ext cx="4047926" cy="3766806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67"/>
          <p:cNvSpPr/>
          <p:nvPr/>
        </p:nvSpPr>
        <p:spPr>
          <a:xfrm>
            <a:off x="4642950" y="998924"/>
            <a:ext cx="4043848" cy="37668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67"/>
          <p:cNvSpPr txBox="1">
            <a:spLocks noGrp="1"/>
          </p:cNvSpPr>
          <p:nvPr>
            <p:ph type="body" idx="1"/>
          </p:nvPr>
        </p:nvSpPr>
        <p:spPr>
          <a:xfrm>
            <a:off x="4836868" y="1197519"/>
            <a:ext cx="3656013" cy="336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50"/>
              <a:buChar char="▪"/>
              <a:defRPr sz="1050"/>
            </a:lvl3pPr>
            <a:lvl4pPr marL="1828800" lvl="3" indent="-2794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800"/>
              <a:buChar char="o"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Slide - Option 2">
  <p:cSld name="Title and Content Slide - Option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29678" y="640513"/>
            <a:ext cx="8257122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429677" y="274099"/>
            <a:ext cx="8257121" cy="36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Century Gothic"/>
              <a:buNone/>
              <a:defRPr sz="165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8"/>
          <p:cNvSpPr txBox="1">
            <a:spLocks noGrp="1"/>
          </p:cNvSpPr>
          <p:nvPr>
            <p:ph type="body" idx="1"/>
          </p:nvPr>
        </p:nvSpPr>
        <p:spPr>
          <a:xfrm>
            <a:off x="429676" y="976835"/>
            <a:ext cx="8257121" cy="3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 Slide">
  <p:cSld name="Title and Chart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9"/>
          <p:cNvSpPr/>
          <p:nvPr/>
        </p:nvSpPr>
        <p:spPr>
          <a:xfrm>
            <a:off x="429678" y="998924"/>
            <a:ext cx="8257122" cy="37668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2" name="Google Shape;15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29678" y="640513"/>
            <a:ext cx="8257122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9"/>
          <p:cNvSpPr txBox="1">
            <a:spLocks noGrp="1"/>
          </p:cNvSpPr>
          <p:nvPr>
            <p:ph type="title"/>
          </p:nvPr>
        </p:nvSpPr>
        <p:spPr>
          <a:xfrm>
            <a:off x="429677" y="274099"/>
            <a:ext cx="8257121" cy="36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Century Gothic"/>
              <a:buNone/>
              <a:defRPr sz="165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9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9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69"/>
          <p:cNvSpPr>
            <a:spLocks noGrp="1"/>
          </p:cNvSpPr>
          <p:nvPr>
            <p:ph type="chart" idx="2"/>
          </p:nvPr>
        </p:nvSpPr>
        <p:spPr>
          <a:xfrm>
            <a:off x="697424" y="1213710"/>
            <a:ext cx="7718156" cy="3337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−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TR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57" name="Google Shape;15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 Slide">
  <p:cSld name="Title and Table Slid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0"/>
          <p:cNvSpPr/>
          <p:nvPr/>
        </p:nvSpPr>
        <p:spPr>
          <a:xfrm>
            <a:off x="429678" y="998924"/>
            <a:ext cx="8257122" cy="37668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1" name="Google Shape;161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29678" y="640513"/>
            <a:ext cx="8257122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0"/>
          <p:cNvSpPr txBox="1">
            <a:spLocks noGrp="1"/>
          </p:cNvSpPr>
          <p:nvPr>
            <p:ph type="title"/>
          </p:nvPr>
        </p:nvSpPr>
        <p:spPr>
          <a:xfrm>
            <a:off x="429677" y="274099"/>
            <a:ext cx="8257121" cy="36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Century Gothic"/>
              <a:buNone/>
              <a:defRPr sz="165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0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0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eatured Content with Icons Slide">
  <p:cSld name="1_Featured Content with Icons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71" descr="A picture containing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76" y="81740"/>
            <a:ext cx="8980448" cy="49800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1"/>
          <p:cNvSpPr/>
          <p:nvPr/>
        </p:nvSpPr>
        <p:spPr>
          <a:xfrm>
            <a:off x="474132" y="457200"/>
            <a:ext cx="8187267" cy="42807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0" name="Google Shape;170;p71" descr="A picture containing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76" y="81740"/>
            <a:ext cx="8980448" cy="498001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1"/>
          <p:cNvSpPr/>
          <p:nvPr/>
        </p:nvSpPr>
        <p:spPr>
          <a:xfrm>
            <a:off x="474132" y="457200"/>
            <a:ext cx="8187267" cy="42807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2" name="Google Shape;17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914399" y="1058338"/>
            <a:ext cx="7315200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1"/>
          <p:cNvSpPr txBox="1">
            <a:spLocks noGrp="1"/>
          </p:cNvSpPr>
          <p:nvPr>
            <p:ph type="title"/>
          </p:nvPr>
        </p:nvSpPr>
        <p:spPr>
          <a:xfrm>
            <a:off x="914399" y="713246"/>
            <a:ext cx="7315200" cy="35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87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Century Gothic"/>
              <a:buNone/>
              <a:defRPr sz="165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71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71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1450" y="4874164"/>
            <a:ext cx="500124" cy="8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1450" y="4874164"/>
            <a:ext cx="500124" cy="8914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1"/>
          <p:cNvSpPr txBox="1">
            <a:spLocks noGrp="1"/>
          </p:cNvSpPr>
          <p:nvPr>
            <p:ph type="body" idx="1"/>
          </p:nvPr>
        </p:nvSpPr>
        <p:spPr>
          <a:xfrm>
            <a:off x="914400" y="256186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1"/>
          <p:cNvSpPr txBox="1">
            <a:spLocks noGrp="1"/>
          </p:cNvSpPr>
          <p:nvPr>
            <p:ph type="body" idx="2"/>
          </p:nvPr>
        </p:nvSpPr>
        <p:spPr>
          <a:xfrm>
            <a:off x="914400" y="282286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71"/>
          <p:cNvSpPr txBox="1">
            <a:spLocks noGrp="1"/>
          </p:cNvSpPr>
          <p:nvPr>
            <p:ph type="body" idx="3"/>
          </p:nvPr>
        </p:nvSpPr>
        <p:spPr>
          <a:xfrm>
            <a:off x="2441500" y="256186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71"/>
          <p:cNvSpPr txBox="1">
            <a:spLocks noGrp="1"/>
          </p:cNvSpPr>
          <p:nvPr>
            <p:ph type="body" idx="4"/>
          </p:nvPr>
        </p:nvSpPr>
        <p:spPr>
          <a:xfrm>
            <a:off x="2441500" y="282286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71"/>
          <p:cNvSpPr txBox="1">
            <a:spLocks noGrp="1"/>
          </p:cNvSpPr>
          <p:nvPr>
            <p:ph type="body" idx="5"/>
          </p:nvPr>
        </p:nvSpPr>
        <p:spPr>
          <a:xfrm>
            <a:off x="3919978" y="256186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1"/>
          <p:cNvSpPr txBox="1">
            <a:spLocks noGrp="1"/>
          </p:cNvSpPr>
          <p:nvPr>
            <p:ph type="body" idx="6"/>
          </p:nvPr>
        </p:nvSpPr>
        <p:spPr>
          <a:xfrm>
            <a:off x="3919978" y="282286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71"/>
          <p:cNvSpPr txBox="1">
            <a:spLocks noGrp="1"/>
          </p:cNvSpPr>
          <p:nvPr>
            <p:ph type="body" idx="7"/>
          </p:nvPr>
        </p:nvSpPr>
        <p:spPr>
          <a:xfrm>
            <a:off x="5434565" y="256186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71"/>
          <p:cNvSpPr txBox="1">
            <a:spLocks noGrp="1"/>
          </p:cNvSpPr>
          <p:nvPr>
            <p:ph type="body" idx="8"/>
          </p:nvPr>
        </p:nvSpPr>
        <p:spPr>
          <a:xfrm>
            <a:off x="5434565" y="282286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71"/>
          <p:cNvSpPr txBox="1">
            <a:spLocks noGrp="1"/>
          </p:cNvSpPr>
          <p:nvPr>
            <p:ph type="body" idx="9"/>
          </p:nvPr>
        </p:nvSpPr>
        <p:spPr>
          <a:xfrm>
            <a:off x="6900529" y="256186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71"/>
          <p:cNvSpPr txBox="1">
            <a:spLocks noGrp="1"/>
          </p:cNvSpPr>
          <p:nvPr>
            <p:ph type="body" idx="13"/>
          </p:nvPr>
        </p:nvSpPr>
        <p:spPr>
          <a:xfrm>
            <a:off x="6900529" y="282286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eatured Content with Icons Slide">
  <p:cSld name="2_Featured Content with Icons Slid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2" descr="A picture containing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76" y="81740"/>
            <a:ext cx="8980448" cy="498001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2"/>
          <p:cNvSpPr/>
          <p:nvPr/>
        </p:nvSpPr>
        <p:spPr>
          <a:xfrm>
            <a:off x="474132" y="457200"/>
            <a:ext cx="8187267" cy="42807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Google Shape;191;p72" descr="A picture containing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76" y="81740"/>
            <a:ext cx="8980448" cy="498001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2"/>
          <p:cNvSpPr/>
          <p:nvPr/>
        </p:nvSpPr>
        <p:spPr>
          <a:xfrm>
            <a:off x="474132" y="457200"/>
            <a:ext cx="8187267" cy="42807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72"/>
          <p:cNvSpPr txBox="1">
            <a:spLocks noGrp="1"/>
          </p:cNvSpPr>
          <p:nvPr>
            <p:ph type="title"/>
          </p:nvPr>
        </p:nvSpPr>
        <p:spPr>
          <a:xfrm>
            <a:off x="914399" y="786402"/>
            <a:ext cx="7315200" cy="35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87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Century Gothic"/>
              <a:buNone/>
              <a:defRPr sz="165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2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72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72"/>
          <p:cNvSpPr txBox="1">
            <a:spLocks noGrp="1"/>
          </p:cNvSpPr>
          <p:nvPr>
            <p:ph type="body" idx="1"/>
          </p:nvPr>
        </p:nvSpPr>
        <p:spPr>
          <a:xfrm>
            <a:off x="914399" y="1019843"/>
            <a:ext cx="7315200" cy="31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Century Gothic"/>
              <a:buNone/>
              <a:defRPr sz="165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entury Gothic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Gothic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entury Gothic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entury Gothic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7" name="Google Shape;19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500124" cy="8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14399" y="1334480"/>
            <a:ext cx="73152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500124" cy="8914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2"/>
          <p:cNvSpPr txBox="1">
            <a:spLocks noGrp="1"/>
          </p:cNvSpPr>
          <p:nvPr>
            <p:ph type="body" idx="2"/>
          </p:nvPr>
        </p:nvSpPr>
        <p:spPr>
          <a:xfrm>
            <a:off x="914400" y="293657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72"/>
          <p:cNvSpPr txBox="1">
            <a:spLocks noGrp="1"/>
          </p:cNvSpPr>
          <p:nvPr>
            <p:ph type="body" idx="3"/>
          </p:nvPr>
        </p:nvSpPr>
        <p:spPr>
          <a:xfrm>
            <a:off x="914400" y="319757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72"/>
          <p:cNvSpPr txBox="1">
            <a:spLocks noGrp="1"/>
          </p:cNvSpPr>
          <p:nvPr>
            <p:ph type="body" idx="4"/>
          </p:nvPr>
        </p:nvSpPr>
        <p:spPr>
          <a:xfrm>
            <a:off x="2441500" y="293657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72"/>
          <p:cNvSpPr txBox="1">
            <a:spLocks noGrp="1"/>
          </p:cNvSpPr>
          <p:nvPr>
            <p:ph type="body" idx="5"/>
          </p:nvPr>
        </p:nvSpPr>
        <p:spPr>
          <a:xfrm>
            <a:off x="2441500" y="319757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72"/>
          <p:cNvSpPr txBox="1">
            <a:spLocks noGrp="1"/>
          </p:cNvSpPr>
          <p:nvPr>
            <p:ph type="body" idx="6"/>
          </p:nvPr>
        </p:nvSpPr>
        <p:spPr>
          <a:xfrm>
            <a:off x="3919978" y="293657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72"/>
          <p:cNvSpPr txBox="1">
            <a:spLocks noGrp="1"/>
          </p:cNvSpPr>
          <p:nvPr>
            <p:ph type="body" idx="7"/>
          </p:nvPr>
        </p:nvSpPr>
        <p:spPr>
          <a:xfrm>
            <a:off x="3919978" y="319757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72"/>
          <p:cNvSpPr txBox="1">
            <a:spLocks noGrp="1"/>
          </p:cNvSpPr>
          <p:nvPr>
            <p:ph type="body" idx="8"/>
          </p:nvPr>
        </p:nvSpPr>
        <p:spPr>
          <a:xfrm>
            <a:off x="5434565" y="293657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72"/>
          <p:cNvSpPr txBox="1">
            <a:spLocks noGrp="1"/>
          </p:cNvSpPr>
          <p:nvPr>
            <p:ph type="body" idx="9"/>
          </p:nvPr>
        </p:nvSpPr>
        <p:spPr>
          <a:xfrm>
            <a:off x="5434565" y="319757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72"/>
          <p:cNvSpPr txBox="1">
            <a:spLocks noGrp="1"/>
          </p:cNvSpPr>
          <p:nvPr>
            <p:ph type="body" idx="13"/>
          </p:nvPr>
        </p:nvSpPr>
        <p:spPr>
          <a:xfrm>
            <a:off x="6900529" y="2936577"/>
            <a:ext cx="1329070" cy="2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72"/>
          <p:cNvSpPr txBox="1">
            <a:spLocks noGrp="1"/>
          </p:cNvSpPr>
          <p:nvPr>
            <p:ph type="body" idx="14"/>
          </p:nvPr>
        </p:nvSpPr>
        <p:spPr>
          <a:xfrm>
            <a:off x="6900529" y="3197571"/>
            <a:ext cx="1329070" cy="3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•"/>
              <a:defRPr sz="800">
                <a:solidFill>
                  <a:schemeClr val="accent5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Char char="−"/>
              <a:defRPr sz="700"/>
            </a:lvl2pPr>
            <a:lvl3pPr marL="1371600" lvl="2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▪"/>
              <a:defRPr sz="700"/>
            </a:lvl3pPr>
            <a:lvl4pPr marL="1828800" lvl="3" indent="-27305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700"/>
              <a:buChar char="o"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d Content no Icons Slide">
  <p:cSld name="Featured Content no Icons Slid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73" descr="A picture containing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76" y="81740"/>
            <a:ext cx="8980448" cy="498001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3"/>
          <p:cNvSpPr/>
          <p:nvPr/>
        </p:nvSpPr>
        <p:spPr>
          <a:xfrm>
            <a:off x="474132" y="457200"/>
            <a:ext cx="8187267" cy="42807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3" name="Google Shape;213;p73" descr="A picture containing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76" y="81740"/>
            <a:ext cx="8980448" cy="498001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3"/>
          <p:cNvSpPr/>
          <p:nvPr/>
        </p:nvSpPr>
        <p:spPr>
          <a:xfrm>
            <a:off x="474132" y="457200"/>
            <a:ext cx="8187267" cy="42807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Google Shape;21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914399" y="1058338"/>
            <a:ext cx="7315200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3"/>
          <p:cNvSpPr txBox="1">
            <a:spLocks noGrp="1"/>
          </p:cNvSpPr>
          <p:nvPr>
            <p:ph type="title"/>
          </p:nvPr>
        </p:nvSpPr>
        <p:spPr>
          <a:xfrm>
            <a:off x="914399" y="713246"/>
            <a:ext cx="7315200" cy="35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87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Century Gothic"/>
              <a:buNone/>
              <a:defRPr sz="165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3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73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1450" y="4874164"/>
            <a:ext cx="500124" cy="8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1450" y="4874164"/>
            <a:ext cx="500124" cy="891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3"/>
          <p:cNvSpPr txBox="1">
            <a:spLocks noGrp="1"/>
          </p:cNvSpPr>
          <p:nvPr>
            <p:ph type="body" idx="1"/>
          </p:nvPr>
        </p:nvSpPr>
        <p:spPr>
          <a:xfrm>
            <a:off x="914399" y="1412706"/>
            <a:ext cx="7315201" cy="302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−"/>
              <a:defRPr sz="1200">
                <a:solidFill>
                  <a:schemeClr val="accent5"/>
                </a:solidFill>
              </a:defRPr>
            </a:lvl2pPr>
            <a:lvl3pPr marL="1371600" lvl="2" indent="-295275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accent5"/>
              </a:buClr>
              <a:buSzPts val="1050"/>
              <a:buChar char="▪"/>
              <a:defRPr sz="1050">
                <a:solidFill>
                  <a:schemeClr val="accent5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accent5"/>
              </a:buClr>
              <a:buSzPts val="800"/>
              <a:buChar char="o"/>
              <a:defRPr sz="800">
                <a:solidFill>
                  <a:schemeClr val="accent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ackground Slide">
  <p:cSld name="Dark Background Slid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4"/>
          <p:cNvSpPr/>
          <p:nvPr/>
        </p:nvSpPr>
        <p:spPr>
          <a:xfrm>
            <a:off x="81776" y="81740"/>
            <a:ext cx="8980448" cy="49800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74"/>
          <p:cNvSpPr/>
          <p:nvPr/>
        </p:nvSpPr>
        <p:spPr>
          <a:xfrm>
            <a:off x="81776" y="81740"/>
            <a:ext cx="8980448" cy="49800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74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74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74"/>
          <p:cNvSpPr txBox="1">
            <a:spLocks noGrp="1"/>
          </p:cNvSpPr>
          <p:nvPr>
            <p:ph type="body" idx="1"/>
          </p:nvPr>
        </p:nvSpPr>
        <p:spPr>
          <a:xfrm>
            <a:off x="7791450" y="4873625"/>
            <a:ext cx="500063" cy="8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800"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uccess Story">
  <p:cSld name="Customer Success Stor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5"/>
          <p:cNvSpPr/>
          <p:nvPr/>
        </p:nvSpPr>
        <p:spPr>
          <a:xfrm>
            <a:off x="81776" y="82659"/>
            <a:ext cx="8980448" cy="49800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75"/>
          <p:cNvSpPr>
            <a:spLocks noGrp="1"/>
          </p:cNvSpPr>
          <p:nvPr>
            <p:ph type="pic" idx="2"/>
          </p:nvPr>
        </p:nvSpPr>
        <p:spPr>
          <a:xfrm>
            <a:off x="5203456" y="82550"/>
            <a:ext cx="3858768" cy="4979988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75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75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74131" y="1376793"/>
            <a:ext cx="2404872" cy="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5"/>
          <p:cNvSpPr txBox="1">
            <a:spLocks noGrp="1"/>
          </p:cNvSpPr>
          <p:nvPr>
            <p:ph type="body" idx="1"/>
          </p:nvPr>
        </p:nvSpPr>
        <p:spPr>
          <a:xfrm>
            <a:off x="474131" y="966579"/>
            <a:ext cx="2407182" cy="394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75"/>
          <p:cNvSpPr txBox="1">
            <a:spLocks noGrp="1"/>
          </p:cNvSpPr>
          <p:nvPr>
            <p:ph type="body" idx="3"/>
          </p:nvPr>
        </p:nvSpPr>
        <p:spPr>
          <a:xfrm>
            <a:off x="474663" y="1541464"/>
            <a:ext cx="4270248" cy="20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Century Gothic"/>
              <a:buNone/>
              <a:defRPr sz="800"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75"/>
          <p:cNvSpPr txBox="1">
            <a:spLocks noGrp="1"/>
          </p:cNvSpPr>
          <p:nvPr>
            <p:ph type="body" idx="4"/>
          </p:nvPr>
        </p:nvSpPr>
        <p:spPr>
          <a:xfrm>
            <a:off x="474663" y="1738231"/>
            <a:ext cx="4270248" cy="1274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75"/>
          <p:cNvSpPr txBox="1">
            <a:spLocks noGrp="1"/>
          </p:cNvSpPr>
          <p:nvPr>
            <p:ph type="body" idx="5"/>
          </p:nvPr>
        </p:nvSpPr>
        <p:spPr>
          <a:xfrm>
            <a:off x="474663" y="3156571"/>
            <a:ext cx="4270248" cy="20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Century Gothic"/>
              <a:buNone/>
              <a:defRPr sz="800"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75"/>
          <p:cNvSpPr txBox="1">
            <a:spLocks noGrp="1"/>
          </p:cNvSpPr>
          <p:nvPr>
            <p:ph type="body" idx="6"/>
          </p:nvPr>
        </p:nvSpPr>
        <p:spPr>
          <a:xfrm>
            <a:off x="474663" y="3353338"/>
            <a:ext cx="4270248" cy="1274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8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75"/>
          <p:cNvSpPr txBox="1">
            <a:spLocks noGrp="1"/>
          </p:cNvSpPr>
          <p:nvPr>
            <p:ph type="body" idx="7"/>
          </p:nvPr>
        </p:nvSpPr>
        <p:spPr>
          <a:xfrm>
            <a:off x="5413768" y="3426623"/>
            <a:ext cx="3438144" cy="129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 i="1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ctr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ctr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75"/>
          <p:cNvSpPr txBox="1">
            <a:spLocks noGrp="1"/>
          </p:cNvSpPr>
          <p:nvPr>
            <p:ph type="body" idx="8"/>
          </p:nvPr>
        </p:nvSpPr>
        <p:spPr>
          <a:xfrm>
            <a:off x="7791450" y="4873625"/>
            <a:ext cx="500063" cy="8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800"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Line Video Animation">
  <p:cSld name="Data Line Video Animation">
    <p:bg>
      <p:bgPr>
        <a:solidFill>
          <a:schemeClr val="dk2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6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6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5" descr="Tex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4289" y="106776"/>
            <a:ext cx="1822407" cy="52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5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" y="0"/>
            <a:ext cx="9138285" cy="514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dk2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7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77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576" y="2412514"/>
            <a:ext cx="1866316" cy="32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7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3349" y="0"/>
            <a:ext cx="3500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77"/>
          <p:cNvSpPr txBox="1"/>
          <p:nvPr/>
        </p:nvSpPr>
        <p:spPr>
          <a:xfrm>
            <a:off x="907574" y="3155462"/>
            <a:ext cx="311578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data. More clarity. More confidence.</a:t>
            </a:r>
            <a:endParaRPr/>
          </a:p>
        </p:txBody>
      </p:sp>
      <p:pic>
        <p:nvPicPr>
          <p:cNvPr id="250" name="Google Shape;250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576" y="2412514"/>
            <a:ext cx="1866316" cy="32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07575" y="3417781"/>
            <a:ext cx="2892361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7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3349" y="0"/>
            <a:ext cx="3500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77"/>
          <p:cNvSpPr txBox="1"/>
          <p:nvPr/>
        </p:nvSpPr>
        <p:spPr>
          <a:xfrm>
            <a:off x="907574" y="3155462"/>
            <a:ext cx="311578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data. More clarity. More confidence.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Layout - Option 2">
  <p:cSld name="Section Divider Layout - Option 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9"/>
          <p:cNvSpPr/>
          <p:nvPr/>
        </p:nvSpPr>
        <p:spPr>
          <a:xfrm>
            <a:off x="81776" y="81740"/>
            <a:ext cx="8980448" cy="49800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59"/>
          <p:cNvSpPr/>
          <p:nvPr/>
        </p:nvSpPr>
        <p:spPr>
          <a:xfrm>
            <a:off x="81776" y="84121"/>
            <a:ext cx="8980448" cy="49800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" name="Google Shape;4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5783359" y="4555098"/>
            <a:ext cx="2751042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9"/>
          <p:cNvSpPr txBox="1">
            <a:spLocks noGrp="1"/>
          </p:cNvSpPr>
          <p:nvPr>
            <p:ph type="title"/>
          </p:nvPr>
        </p:nvSpPr>
        <p:spPr>
          <a:xfrm>
            <a:off x="5783359" y="3042877"/>
            <a:ext cx="2731991" cy="1464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  <a:defRPr sz="2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9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9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1"/>
          <p:cNvSpPr/>
          <p:nvPr/>
        </p:nvSpPr>
        <p:spPr>
          <a:xfrm>
            <a:off x="81776" y="84121"/>
            <a:ext cx="8980448" cy="4980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61"/>
          <p:cNvSpPr txBox="1">
            <a:spLocks noGrp="1"/>
          </p:cNvSpPr>
          <p:nvPr>
            <p:ph type="sldNum" idx="12"/>
          </p:nvPr>
        </p:nvSpPr>
        <p:spPr>
          <a:xfrm>
            <a:off x="6762750" y="4772025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65954" y="4484040"/>
            <a:ext cx="1451601" cy="25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76" y="81740"/>
            <a:ext cx="3301240" cy="498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3259671" y="2615042"/>
            <a:ext cx="1143000" cy="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61"/>
          <p:cNvSpPr txBox="1">
            <a:spLocks noGrp="1"/>
          </p:cNvSpPr>
          <p:nvPr>
            <p:ph type="title"/>
          </p:nvPr>
        </p:nvSpPr>
        <p:spPr>
          <a:xfrm>
            <a:off x="3988265" y="2060717"/>
            <a:ext cx="4831885" cy="67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8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1"/>
          <p:cNvSpPr txBox="1">
            <a:spLocks noGrp="1"/>
          </p:cNvSpPr>
          <p:nvPr>
            <p:ph type="body" idx="1"/>
          </p:nvPr>
        </p:nvSpPr>
        <p:spPr>
          <a:xfrm>
            <a:off x="3985670" y="2750867"/>
            <a:ext cx="483188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Century Gothic"/>
              <a:buNone/>
              <a:defRPr sz="1000">
                <a:solidFill>
                  <a:schemeClr val="accent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61"/>
          <p:cNvSpPr txBox="1">
            <a:spLocks noGrp="1"/>
          </p:cNvSpPr>
          <p:nvPr>
            <p:ph type="dt" idx="10"/>
          </p:nvPr>
        </p:nvSpPr>
        <p:spPr>
          <a:xfrm>
            <a:off x="323850" y="4772025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body" idx="2"/>
          </p:nvPr>
        </p:nvSpPr>
        <p:spPr>
          <a:xfrm>
            <a:off x="3985670" y="2917749"/>
            <a:ext cx="483188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Century Gothic"/>
              <a:buNone/>
              <a:defRPr sz="1000">
                <a:solidFill>
                  <a:schemeClr val="accent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ner Slide">
  <p:cSld name="Partner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2"/>
          <p:cNvSpPr/>
          <p:nvPr/>
        </p:nvSpPr>
        <p:spPr>
          <a:xfrm>
            <a:off x="81776" y="3237653"/>
            <a:ext cx="8980448" cy="18241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62"/>
          <p:cNvSpPr/>
          <p:nvPr/>
        </p:nvSpPr>
        <p:spPr>
          <a:xfrm>
            <a:off x="81776" y="81740"/>
            <a:ext cx="8980448" cy="4980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62"/>
          <p:cNvSpPr/>
          <p:nvPr/>
        </p:nvSpPr>
        <p:spPr>
          <a:xfrm>
            <a:off x="81776" y="81740"/>
            <a:ext cx="8980448" cy="4980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62"/>
          <p:cNvSpPr/>
          <p:nvPr/>
        </p:nvSpPr>
        <p:spPr>
          <a:xfrm>
            <a:off x="81776" y="3237653"/>
            <a:ext cx="8980448" cy="18241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0" name="Google Shape;80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4223415" y="4132531"/>
            <a:ext cx="731520" cy="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700" y="1532989"/>
            <a:ext cx="1426377" cy="253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62"/>
          <p:cNvGrpSpPr/>
          <p:nvPr/>
        </p:nvGrpSpPr>
        <p:grpSpPr>
          <a:xfrm rot="5400000">
            <a:off x="4438877" y="1526574"/>
            <a:ext cx="265892" cy="261861"/>
            <a:chOff x="3014056" y="765063"/>
            <a:chExt cx="1722477" cy="1696364"/>
          </a:xfrm>
        </p:grpSpPr>
        <p:sp>
          <p:nvSpPr>
            <p:cNvPr id="83" name="Google Shape;83;p62"/>
            <p:cNvSpPr/>
            <p:nvPr/>
          </p:nvSpPr>
          <p:spPr>
            <a:xfrm rot="2700000">
              <a:off x="3855698" y="450300"/>
              <a:ext cx="67598" cy="232818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" name="Google Shape;84;p62"/>
            <p:cNvSpPr/>
            <p:nvPr/>
          </p:nvSpPr>
          <p:spPr>
            <a:xfrm rot="8100000">
              <a:off x="3827293" y="448008"/>
              <a:ext cx="67598" cy="232818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85" name="Google Shape;85;p62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2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62"/>
          <p:cNvSpPr txBox="1">
            <a:spLocks noGrp="1"/>
          </p:cNvSpPr>
          <p:nvPr>
            <p:ph type="title"/>
          </p:nvPr>
        </p:nvSpPr>
        <p:spPr>
          <a:xfrm>
            <a:off x="4759167" y="3845494"/>
            <a:ext cx="4067628" cy="22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0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2"/>
          <p:cNvSpPr txBox="1">
            <a:spLocks noGrp="1"/>
          </p:cNvSpPr>
          <p:nvPr>
            <p:ph type="body" idx="1"/>
          </p:nvPr>
        </p:nvSpPr>
        <p:spPr>
          <a:xfrm>
            <a:off x="4756573" y="4029023"/>
            <a:ext cx="4063578" cy="22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Century Gothic"/>
              <a:buNone/>
              <a:defRPr sz="1000">
                <a:solidFill>
                  <a:schemeClr val="accent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2"/>
          <p:cNvSpPr txBox="1">
            <a:spLocks noGrp="1"/>
          </p:cNvSpPr>
          <p:nvPr>
            <p:ph type="body" idx="2"/>
          </p:nvPr>
        </p:nvSpPr>
        <p:spPr>
          <a:xfrm>
            <a:off x="4756573" y="4213503"/>
            <a:ext cx="4063578" cy="22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Century Gothic"/>
              <a:buNone/>
              <a:defRPr sz="1000">
                <a:solidFill>
                  <a:schemeClr val="accent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700" y="1532989"/>
            <a:ext cx="1426377" cy="253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62"/>
          <p:cNvGrpSpPr/>
          <p:nvPr/>
        </p:nvGrpSpPr>
        <p:grpSpPr>
          <a:xfrm rot="5400000">
            <a:off x="4438877" y="1526574"/>
            <a:ext cx="265892" cy="261861"/>
            <a:chOff x="3014056" y="765063"/>
            <a:chExt cx="1722477" cy="1696364"/>
          </a:xfrm>
        </p:grpSpPr>
        <p:sp>
          <p:nvSpPr>
            <p:cNvPr id="92" name="Google Shape;92;p62"/>
            <p:cNvSpPr/>
            <p:nvPr/>
          </p:nvSpPr>
          <p:spPr>
            <a:xfrm rot="2700000">
              <a:off x="3855698" y="450300"/>
              <a:ext cx="67598" cy="232818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" name="Google Shape;93;p62"/>
            <p:cNvSpPr/>
            <p:nvPr/>
          </p:nvSpPr>
          <p:spPr>
            <a:xfrm rot="8100000">
              <a:off x="3827293" y="448008"/>
              <a:ext cx="67598" cy="2328181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or Intro Section Slide">
  <p:cSld name="Divider or Intro Section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3" descr="A picture containing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2032" y="91997"/>
            <a:ext cx="2040191" cy="49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3"/>
          <p:cNvSpPr/>
          <p:nvPr/>
        </p:nvSpPr>
        <p:spPr>
          <a:xfrm>
            <a:off x="81776" y="81740"/>
            <a:ext cx="8980448" cy="4980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63"/>
          <p:cNvSpPr/>
          <p:nvPr/>
        </p:nvSpPr>
        <p:spPr>
          <a:xfrm>
            <a:off x="81776" y="81740"/>
            <a:ext cx="8980448" cy="4980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8" name="Google Shape;9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266691" y="2510360"/>
            <a:ext cx="1243584" cy="5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3" descr="A picture containing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2032" y="91997"/>
            <a:ext cx="2040191" cy="49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3"/>
          <p:cNvSpPr txBox="1">
            <a:spLocks noGrp="1"/>
          </p:cNvSpPr>
          <p:nvPr>
            <p:ph type="title"/>
          </p:nvPr>
        </p:nvSpPr>
        <p:spPr>
          <a:xfrm>
            <a:off x="1074699" y="1916001"/>
            <a:ext cx="3107008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entury Gothic"/>
              <a:buNone/>
              <a:defRPr sz="28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3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3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63"/>
          <p:cNvSpPr txBox="1">
            <a:spLocks noGrp="1"/>
          </p:cNvSpPr>
          <p:nvPr>
            <p:ph type="body" idx="1"/>
          </p:nvPr>
        </p:nvSpPr>
        <p:spPr>
          <a:xfrm>
            <a:off x="7791450" y="4873625"/>
            <a:ext cx="500063" cy="8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800"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Slide - Option 1">
  <p:cSld name="Section Divider Slide - Option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4"/>
          <p:cNvSpPr/>
          <p:nvPr/>
        </p:nvSpPr>
        <p:spPr>
          <a:xfrm>
            <a:off x="81776" y="81740"/>
            <a:ext cx="8980448" cy="49800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64"/>
          <p:cNvSpPr>
            <a:spLocks noGrp="1"/>
          </p:cNvSpPr>
          <p:nvPr>
            <p:ph type="pic" idx="2"/>
          </p:nvPr>
        </p:nvSpPr>
        <p:spPr>
          <a:xfrm>
            <a:off x="81775" y="86504"/>
            <a:ext cx="8980448" cy="4969684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64"/>
          <p:cNvSpPr txBox="1">
            <a:spLocks noGrp="1"/>
          </p:cNvSpPr>
          <p:nvPr>
            <p:ph type="title"/>
          </p:nvPr>
        </p:nvSpPr>
        <p:spPr>
          <a:xfrm>
            <a:off x="81775" y="2114549"/>
            <a:ext cx="2742448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Century Gothic"/>
              <a:buNone/>
              <a:defRPr sz="13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4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4"/>
          <p:cNvSpPr txBox="1">
            <a:spLocks noGrp="1"/>
          </p:cNvSpPr>
          <p:nvPr>
            <p:ph type="body" idx="1"/>
          </p:nvPr>
        </p:nvSpPr>
        <p:spPr>
          <a:xfrm>
            <a:off x="7791450" y="4873625"/>
            <a:ext cx="500063" cy="8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800"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verview Slide - Right">
  <p:cSld name="Section Overview Slide - Righ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5" descr="A person wearing glasses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76" y="81740"/>
            <a:ext cx="3378269" cy="4980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5"/>
          <p:cNvSpPr/>
          <p:nvPr/>
        </p:nvSpPr>
        <p:spPr>
          <a:xfrm>
            <a:off x="81776" y="82659"/>
            <a:ext cx="8980448" cy="49800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4" name="Google Shape;114;p65" descr="A person wearing glasses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76" y="81740"/>
            <a:ext cx="3378269" cy="498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4479457" y="1522970"/>
            <a:ext cx="3568999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5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5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65"/>
          <p:cNvSpPr txBox="1">
            <a:spLocks noGrp="1"/>
          </p:cNvSpPr>
          <p:nvPr>
            <p:ph type="title"/>
          </p:nvPr>
        </p:nvSpPr>
        <p:spPr>
          <a:xfrm>
            <a:off x="4476516" y="510973"/>
            <a:ext cx="3568999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None/>
              <a:defRPr sz="2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5"/>
          <p:cNvSpPr txBox="1">
            <a:spLocks noGrp="1"/>
          </p:cNvSpPr>
          <p:nvPr>
            <p:ph type="body" idx="1"/>
          </p:nvPr>
        </p:nvSpPr>
        <p:spPr>
          <a:xfrm>
            <a:off x="4488275" y="2147642"/>
            <a:ext cx="3568700" cy="22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65"/>
          <p:cNvSpPr txBox="1">
            <a:spLocks noGrp="1"/>
          </p:cNvSpPr>
          <p:nvPr>
            <p:ph type="body" idx="2"/>
          </p:nvPr>
        </p:nvSpPr>
        <p:spPr>
          <a:xfrm>
            <a:off x="4476815" y="1751014"/>
            <a:ext cx="3568700" cy="27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 b="1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1" name="Google Shape;12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Slide - Left Column">
  <p:cSld name="Title and Content Slide - Left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429678" y="640513"/>
            <a:ext cx="8257122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6"/>
          <p:cNvSpPr txBox="1">
            <a:spLocks noGrp="1"/>
          </p:cNvSpPr>
          <p:nvPr>
            <p:ph type="title"/>
          </p:nvPr>
        </p:nvSpPr>
        <p:spPr>
          <a:xfrm>
            <a:off x="429677" y="274099"/>
            <a:ext cx="8257121" cy="36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Century Gothic"/>
              <a:buNone/>
              <a:defRPr sz="165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6"/>
          <p:cNvSpPr txBox="1">
            <a:spLocks noGrp="1"/>
          </p:cNvSpPr>
          <p:nvPr>
            <p:ph type="dt" idx="10"/>
          </p:nvPr>
        </p:nvSpPr>
        <p:spPr>
          <a:xfrm>
            <a:off x="3238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6"/>
          <p:cNvSpPr txBox="1">
            <a:spLocks noGrp="1"/>
          </p:cNvSpPr>
          <p:nvPr>
            <p:ph type="sldNum" idx="12"/>
          </p:nvPr>
        </p:nvSpPr>
        <p:spPr>
          <a:xfrm>
            <a:off x="6762750" y="4771678"/>
            <a:ext cx="20574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450" y="4874164"/>
            <a:ext cx="498327" cy="88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6"/>
          <p:cNvSpPr>
            <a:spLocks noGrp="1"/>
          </p:cNvSpPr>
          <p:nvPr>
            <p:ph type="pic" idx="2"/>
          </p:nvPr>
        </p:nvSpPr>
        <p:spPr>
          <a:xfrm>
            <a:off x="4649053" y="998924"/>
            <a:ext cx="4037746" cy="3766806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66"/>
          <p:cNvSpPr/>
          <p:nvPr/>
        </p:nvSpPr>
        <p:spPr>
          <a:xfrm>
            <a:off x="429678" y="998924"/>
            <a:ext cx="4043848" cy="37668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66"/>
          <p:cNvSpPr txBox="1">
            <a:spLocks noGrp="1"/>
          </p:cNvSpPr>
          <p:nvPr>
            <p:ph type="body" idx="1"/>
          </p:nvPr>
        </p:nvSpPr>
        <p:spPr>
          <a:xfrm>
            <a:off x="623596" y="1197519"/>
            <a:ext cx="3656013" cy="336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50"/>
              <a:buChar char="▪"/>
              <a:defRPr sz="1050"/>
            </a:lvl3pPr>
            <a:lvl4pPr marL="1828800" lvl="3" indent="-27940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800"/>
              <a:buChar char="o"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>
            <a:spLocks noGrp="1"/>
          </p:cNvSpPr>
          <p:nvPr>
            <p:ph type="title"/>
          </p:nvPr>
        </p:nvSpPr>
        <p:spPr>
          <a:xfrm>
            <a:off x="323849" y="274098"/>
            <a:ext cx="8496299" cy="99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sz="3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3"/>
          <p:cNvSpPr txBox="1">
            <a:spLocks noGrp="1"/>
          </p:cNvSpPr>
          <p:nvPr>
            <p:ph type="body" idx="1"/>
          </p:nvPr>
        </p:nvSpPr>
        <p:spPr>
          <a:xfrm>
            <a:off x="323850" y="1370486"/>
            <a:ext cx="8496300" cy="326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−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TR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53"/>
          <p:cNvSpPr txBox="1">
            <a:spLocks noGrp="1"/>
          </p:cNvSpPr>
          <p:nvPr>
            <p:ph type="sldNum" idx="12"/>
          </p:nvPr>
        </p:nvSpPr>
        <p:spPr>
          <a:xfrm>
            <a:off x="6762750" y="4772025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53"/>
          <p:cNvSpPr txBox="1">
            <a:spLocks noGrp="1"/>
          </p:cNvSpPr>
          <p:nvPr>
            <p:ph type="dt" idx="10"/>
          </p:nvPr>
        </p:nvSpPr>
        <p:spPr>
          <a:xfrm>
            <a:off x="323850" y="4772025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11" Type="http://schemas.openxmlformats.org/officeDocument/2006/relationships/chart" Target="../charts/chart18.xml"/><Relationship Id="rId5" Type="http://schemas.openxmlformats.org/officeDocument/2006/relationships/chart" Target="../charts/chart12.xml"/><Relationship Id="rId10" Type="http://schemas.openxmlformats.org/officeDocument/2006/relationships/chart" Target="../charts/chart17.xml"/><Relationship Id="rId4" Type="http://schemas.openxmlformats.org/officeDocument/2006/relationships/chart" Target="../charts/chart11.xml"/><Relationship Id="rId9" Type="http://schemas.openxmlformats.org/officeDocument/2006/relationships/chart" Target="../charts/char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4;p2">
            <a:extLst>
              <a:ext uri="{FF2B5EF4-FFF2-40B4-BE49-F238E27FC236}">
                <a16:creationId xmlns:a16="http://schemas.microsoft.com/office/drawing/2014/main" id="{FFDC1F95-961E-7332-B59B-08C0D95A77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68;p2">
            <a:extLst>
              <a:ext uri="{FF2B5EF4-FFF2-40B4-BE49-F238E27FC236}">
                <a16:creationId xmlns:a16="http://schemas.microsoft.com/office/drawing/2014/main" id="{F15161E1-468E-8107-A3AD-4F283DDE1464}"/>
              </a:ext>
            </a:extLst>
          </p:cNvPr>
          <p:cNvSpPr/>
          <p:nvPr/>
        </p:nvSpPr>
        <p:spPr>
          <a:xfrm>
            <a:off x="0" y="940637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44DFFB1-7625-4033-663D-6DCD4798AC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1717096"/>
              </p:ext>
            </p:extLst>
          </p:nvPr>
        </p:nvGraphicFramePr>
        <p:xfrm>
          <a:off x="774427" y="303684"/>
          <a:ext cx="4984675" cy="419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8E60548-F644-4411-D562-18924FC7B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42095"/>
              </p:ext>
            </p:extLst>
          </p:nvPr>
        </p:nvGraphicFramePr>
        <p:xfrm>
          <a:off x="2534158" y="1854978"/>
          <a:ext cx="3512410" cy="2782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70DC03F-387C-4FDA-E6D5-D1E9592FA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810826"/>
              </p:ext>
            </p:extLst>
          </p:nvPr>
        </p:nvGraphicFramePr>
        <p:xfrm>
          <a:off x="2415731" y="2122574"/>
          <a:ext cx="2864343" cy="2285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Google Shape;367;p11">
            <a:extLst>
              <a:ext uri="{FF2B5EF4-FFF2-40B4-BE49-F238E27FC236}">
                <a16:creationId xmlns:a16="http://schemas.microsoft.com/office/drawing/2014/main" id="{F2B6D656-3EB5-FA6E-AC69-CF27570DFF0F}"/>
              </a:ext>
            </a:extLst>
          </p:cNvPr>
          <p:cNvSpPr txBox="1"/>
          <p:nvPr/>
        </p:nvSpPr>
        <p:spPr>
          <a:xfrm>
            <a:off x="509638" y="1571144"/>
            <a:ext cx="6466676" cy="3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Cloud SOC defenders are relying on out-of-the-box detections (84%) </a:t>
            </a:r>
            <a:b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</a:br>
            <a: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and only 60% as likely to build custom SIEM alerts compared to enterprise defenders </a:t>
            </a:r>
            <a:endParaRPr sz="2800" dirty="0">
              <a:latin typeface="Century Gothic" panose="020B0502020202020204" pitchFamily="34" charset="0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1E4E0E2-F7D3-9EF7-296C-4A7FB597EE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51653"/>
              </p:ext>
            </p:extLst>
          </p:nvPr>
        </p:nvGraphicFramePr>
        <p:xfrm>
          <a:off x="5326953" y="1854978"/>
          <a:ext cx="3512410" cy="2782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3F24268-051D-C6B1-F9B8-8E3E10D0E9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825383"/>
              </p:ext>
            </p:extLst>
          </p:nvPr>
        </p:nvGraphicFramePr>
        <p:xfrm>
          <a:off x="5208526" y="2129588"/>
          <a:ext cx="2864343" cy="2285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Google Shape;363;p11">
            <a:extLst>
              <a:ext uri="{FF2B5EF4-FFF2-40B4-BE49-F238E27FC236}">
                <a16:creationId xmlns:a16="http://schemas.microsoft.com/office/drawing/2014/main" id="{8EE08301-EED4-47BD-2D70-0437AE6A6AEF}"/>
              </a:ext>
            </a:extLst>
          </p:cNvPr>
          <p:cNvSpPr txBox="1"/>
          <p:nvPr/>
        </p:nvSpPr>
        <p:spPr>
          <a:xfrm>
            <a:off x="442218" y="4916371"/>
            <a:ext cx="4011248" cy="20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6868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</a:t>
            </a:r>
            <a:r>
              <a:rPr lang="en-US" sz="900" i="1" dirty="0">
                <a:solidFill>
                  <a:srgbClr val="86868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2022 Devo State of the Cloud SOC </a:t>
            </a:r>
            <a:r>
              <a:rPr lang="en-US" sz="900" dirty="0">
                <a:solidFill>
                  <a:srgbClr val="86868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Detections Report</a:t>
            </a:r>
            <a:endParaRPr sz="105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70;p2">
            <a:extLst>
              <a:ext uri="{FF2B5EF4-FFF2-40B4-BE49-F238E27FC236}">
                <a16:creationId xmlns:a16="http://schemas.microsoft.com/office/drawing/2014/main" id="{535E2EAA-76AB-8152-7BF5-0D0DAA1D8552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Automated SOC: OOTB Key to Cloud Control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5805AE-C67E-BCE2-0133-7738CE8E89B5}"/>
              </a:ext>
            </a:extLst>
          </p:cNvPr>
          <p:cNvGrpSpPr/>
          <p:nvPr/>
        </p:nvGrpSpPr>
        <p:grpSpPr>
          <a:xfrm>
            <a:off x="509638" y="1289262"/>
            <a:ext cx="5760000" cy="45754"/>
            <a:chOff x="518746" y="1804418"/>
            <a:chExt cx="3549404" cy="497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A4B5A7-E873-58C8-1549-6BEBA69DF3F5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399DEA-E3C2-8B0B-0C27-50573DBD15D3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0914DD-207B-F739-441F-A05B52B34D8A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36EC535-624D-9236-57EA-F0CF38CD15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6775987"/>
              </p:ext>
            </p:extLst>
          </p:nvPr>
        </p:nvGraphicFramePr>
        <p:xfrm>
          <a:off x="696413" y="2115560"/>
          <a:ext cx="3965086" cy="1981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3978019-8C54-DCC9-CA66-9C616214C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74103"/>
              </p:ext>
            </p:extLst>
          </p:nvPr>
        </p:nvGraphicFramePr>
        <p:xfrm>
          <a:off x="2078755" y="2120791"/>
          <a:ext cx="3965086" cy="1981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ED418F9-20F7-E520-F606-5DAFFBED7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128733"/>
              </p:ext>
            </p:extLst>
          </p:nvPr>
        </p:nvGraphicFramePr>
        <p:xfrm>
          <a:off x="4570999" y="2114169"/>
          <a:ext cx="3965086" cy="1981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6BCD053C-CFA8-BBF0-230B-0366594EA9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791106"/>
              </p:ext>
            </p:extLst>
          </p:nvPr>
        </p:nvGraphicFramePr>
        <p:xfrm>
          <a:off x="5953341" y="2119400"/>
          <a:ext cx="3965086" cy="1981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89094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74;p2">
            <a:extLst>
              <a:ext uri="{FF2B5EF4-FFF2-40B4-BE49-F238E27FC236}">
                <a16:creationId xmlns:a16="http://schemas.microsoft.com/office/drawing/2014/main" id="{B319F29E-C394-4745-C05A-F5792706D8C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8;p2">
            <a:extLst>
              <a:ext uri="{FF2B5EF4-FFF2-40B4-BE49-F238E27FC236}">
                <a16:creationId xmlns:a16="http://schemas.microsoft.com/office/drawing/2014/main" id="{9EF9AB51-817A-D945-9764-2F8587CAE574}"/>
              </a:ext>
            </a:extLst>
          </p:cNvPr>
          <p:cNvSpPr/>
          <p:nvPr/>
        </p:nvSpPr>
        <p:spPr>
          <a:xfrm>
            <a:off x="0" y="91834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6612EBE-075A-C683-FE79-9512A0BF7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433632"/>
              </p:ext>
            </p:extLst>
          </p:nvPr>
        </p:nvGraphicFramePr>
        <p:xfrm>
          <a:off x="-1057535" y="1508001"/>
          <a:ext cx="8330274" cy="3834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CD15E9D-66C5-9C8D-CE41-DA1A0DD28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3793686"/>
              </p:ext>
            </p:extLst>
          </p:nvPr>
        </p:nvGraphicFramePr>
        <p:xfrm>
          <a:off x="4013244" y="1445527"/>
          <a:ext cx="6171280" cy="3839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Google Shape;393;g1fc759f9ae8_0_1029">
            <a:extLst>
              <a:ext uri="{FF2B5EF4-FFF2-40B4-BE49-F238E27FC236}">
                <a16:creationId xmlns:a16="http://schemas.microsoft.com/office/drawing/2014/main" id="{80308A46-A749-25F9-1731-E43741A117EC}"/>
              </a:ext>
            </a:extLst>
          </p:cNvPr>
          <p:cNvSpPr txBox="1"/>
          <p:nvPr/>
        </p:nvSpPr>
        <p:spPr>
          <a:xfrm>
            <a:off x="514966" y="1584799"/>
            <a:ext cx="3981900" cy="3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Enterprise SOCs with Amazon AWS are often defending another cloud (59%)</a:t>
            </a:r>
            <a:endParaRPr sz="2800" dirty="0">
              <a:latin typeface="Century Gothic" panose="020B0502020202020204" pitchFamily="34" charset="0"/>
            </a:endParaRPr>
          </a:p>
        </p:txBody>
      </p:sp>
      <p:sp>
        <p:nvSpPr>
          <p:cNvPr id="8" name="Google Shape;397;g1fc759f9ae8_0_1029">
            <a:extLst>
              <a:ext uri="{FF2B5EF4-FFF2-40B4-BE49-F238E27FC236}">
                <a16:creationId xmlns:a16="http://schemas.microsoft.com/office/drawing/2014/main" id="{F2836E5F-6D29-264F-0BE4-32368023AB1E}"/>
              </a:ext>
            </a:extLst>
          </p:cNvPr>
          <p:cNvSpPr txBox="1"/>
          <p:nvPr/>
        </p:nvSpPr>
        <p:spPr>
          <a:xfrm>
            <a:off x="4980487" y="1584799"/>
            <a:ext cx="3835986" cy="58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800"/>
              <a:buFont typeface="Poppins"/>
              <a:buNone/>
              <a:defRPr sz="1200">
                <a:latin typeface="Poppins"/>
                <a:ea typeface="Poppins"/>
                <a:cs typeface="Poppin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  <a:sym typeface="Poppins"/>
              </a:rPr>
              <a:t>For 1 in 4 enterprise SOCs defending cloud assets, </a:t>
            </a:r>
            <a:br>
              <a:rPr lang="en-US" dirty="0">
                <a:latin typeface="Century Gothic" panose="020B0502020202020204" pitchFamily="34" charset="0"/>
                <a:sym typeface="Poppins"/>
              </a:rPr>
            </a:br>
            <a:r>
              <a:rPr lang="en-US" dirty="0">
                <a:latin typeface="Century Gothic" panose="020B0502020202020204" pitchFamily="34" charset="0"/>
                <a:sym typeface="Poppins"/>
              </a:rPr>
              <a:t>cloud detections comprise a majority (50%+) of the SIEM detection stack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Google Shape;394;g1fc759f9ae8_0_1029">
            <a:extLst>
              <a:ext uri="{FF2B5EF4-FFF2-40B4-BE49-F238E27FC236}">
                <a16:creationId xmlns:a16="http://schemas.microsoft.com/office/drawing/2014/main" id="{7CEC55B7-3601-6EF5-3BD2-F295DB0D7F63}"/>
              </a:ext>
            </a:extLst>
          </p:cNvPr>
          <p:cNvSpPr txBox="1"/>
          <p:nvPr/>
        </p:nvSpPr>
        <p:spPr>
          <a:xfrm>
            <a:off x="437664" y="4840377"/>
            <a:ext cx="1956300" cy="12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500"/>
              <a:buFont typeface="Poppins"/>
              <a:buNone/>
            </a:pPr>
            <a:r>
              <a:rPr lang="en-US" sz="500" b="0" i="1" u="none" strike="noStrike" cap="none" dirty="0">
                <a:solidFill>
                  <a:srgbClr val="868686"/>
                </a:solidFill>
                <a:latin typeface="Poppins"/>
                <a:ea typeface="Poppins"/>
                <a:cs typeface="Poppins"/>
                <a:sym typeface="Poppins"/>
              </a:rPr>
              <a:t>Source: CISA Zero Trust Maturity Model</a:t>
            </a:r>
            <a:endParaRPr lang="en-US" dirty="0"/>
          </a:p>
        </p:txBody>
      </p:sp>
      <p:sp>
        <p:nvSpPr>
          <p:cNvPr id="10" name="Google Shape;398;g1fc759f9ae8_0_1029">
            <a:extLst>
              <a:ext uri="{FF2B5EF4-FFF2-40B4-BE49-F238E27FC236}">
                <a16:creationId xmlns:a16="http://schemas.microsoft.com/office/drawing/2014/main" id="{173D7273-66C3-BDA3-6D91-21FC3001AAF6}"/>
              </a:ext>
            </a:extLst>
          </p:cNvPr>
          <p:cNvSpPr txBox="1"/>
          <p:nvPr/>
        </p:nvSpPr>
        <p:spPr>
          <a:xfrm>
            <a:off x="4980487" y="4840377"/>
            <a:ext cx="19563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500"/>
              <a:buFont typeface="Poppins"/>
              <a:buNone/>
            </a:pPr>
            <a:r>
              <a:rPr lang="en-US" sz="500" b="0" i="1" u="none" strike="noStrike" cap="none" dirty="0">
                <a:solidFill>
                  <a:srgbClr val="868686"/>
                </a:solidFill>
                <a:latin typeface="Poppins"/>
                <a:ea typeface="Poppins"/>
                <a:cs typeface="Poppins"/>
                <a:sym typeface="Poppins"/>
              </a:rPr>
              <a:t>Source: 2022 Devo State of the Cloud SOC Detections Report</a:t>
            </a:r>
            <a:endParaRPr dirty="0"/>
          </a:p>
        </p:txBody>
      </p:sp>
      <p:sp>
        <p:nvSpPr>
          <p:cNvPr id="11" name="Google Shape;270;p2">
            <a:extLst>
              <a:ext uri="{FF2B5EF4-FFF2-40B4-BE49-F238E27FC236}">
                <a16:creationId xmlns:a16="http://schemas.microsoft.com/office/drawing/2014/main" id="{8CE759E2-61AE-F866-0D83-93F674903CEE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Automated SOC: </a:t>
            </a:r>
            <a:r>
              <a:rPr lang="en-US" sz="2000" b="1" dirty="0">
                <a:solidFill>
                  <a:srgbClr val="000000"/>
                </a:solidFill>
              </a:rPr>
              <a:t>Cloud Control Coverage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221392-ACD1-2284-9D77-0820EAF987C8}"/>
              </a:ext>
            </a:extLst>
          </p:cNvPr>
          <p:cNvGrpSpPr/>
          <p:nvPr/>
        </p:nvGrpSpPr>
        <p:grpSpPr>
          <a:xfrm>
            <a:off x="509638" y="1289262"/>
            <a:ext cx="5364000" cy="45754"/>
            <a:chOff x="518746" y="1804418"/>
            <a:chExt cx="3549404" cy="497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D95436-B400-396B-821E-4A29189E0CF3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18E711-AC9D-793C-3E91-5CD453EA0BBF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4D5D7B-5339-4F3D-CEF7-2A8F9FD611E4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96222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74;p2">
            <a:extLst>
              <a:ext uri="{FF2B5EF4-FFF2-40B4-BE49-F238E27FC236}">
                <a16:creationId xmlns:a16="http://schemas.microsoft.com/office/drawing/2014/main" id="{A5CF5178-0C2C-5398-C906-A8C2864985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8;p2">
            <a:extLst>
              <a:ext uri="{FF2B5EF4-FFF2-40B4-BE49-F238E27FC236}">
                <a16:creationId xmlns:a16="http://schemas.microsoft.com/office/drawing/2014/main" id="{8A9B1D1A-3BFF-8D12-1369-BF254B80CB9B}"/>
              </a:ext>
            </a:extLst>
          </p:cNvPr>
          <p:cNvSpPr/>
          <p:nvPr/>
        </p:nvSpPr>
        <p:spPr>
          <a:xfrm>
            <a:off x="0" y="91834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C3145BE-59EE-78DD-11A2-1C0FF1D61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277892"/>
              </p:ext>
            </p:extLst>
          </p:nvPr>
        </p:nvGraphicFramePr>
        <p:xfrm>
          <a:off x="679336" y="2385848"/>
          <a:ext cx="7757882" cy="2564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408;g1fc759f9ae8_0_1619">
            <a:extLst>
              <a:ext uri="{FF2B5EF4-FFF2-40B4-BE49-F238E27FC236}">
                <a16:creationId xmlns:a16="http://schemas.microsoft.com/office/drawing/2014/main" id="{8B65F2A0-5A09-23E3-DA74-399D857A1C17}"/>
              </a:ext>
            </a:extLst>
          </p:cNvPr>
          <p:cNvSpPr txBox="1"/>
          <p:nvPr/>
        </p:nvSpPr>
        <p:spPr>
          <a:xfrm>
            <a:off x="509638" y="1649674"/>
            <a:ext cx="7995000" cy="3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Managed Security Service Providers (MSSPs) are more likely than enterprises to craft custom detections.</a:t>
            </a:r>
            <a:b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</a:br>
            <a: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Overall, 84% of enterprise detections are OOTB, compared to only 55% of MSSP detections.  </a:t>
            </a:r>
            <a:endParaRPr sz="2800" dirty="0">
              <a:latin typeface="Century Gothic" panose="020B0502020202020204" pitchFamily="34" charset="0"/>
            </a:endParaRPr>
          </a:p>
        </p:txBody>
      </p:sp>
      <p:sp>
        <p:nvSpPr>
          <p:cNvPr id="7" name="Google Shape;270;p2">
            <a:extLst>
              <a:ext uri="{FF2B5EF4-FFF2-40B4-BE49-F238E27FC236}">
                <a16:creationId xmlns:a16="http://schemas.microsoft.com/office/drawing/2014/main" id="{B3B6C250-79F6-B316-166A-B689A2BD5345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Automated SOC: OOTB vs Custom SIEM Alerts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754F43-CFD0-F238-DF7F-44011F92C3A4}"/>
              </a:ext>
            </a:extLst>
          </p:cNvPr>
          <p:cNvGrpSpPr/>
          <p:nvPr/>
        </p:nvGrpSpPr>
        <p:grpSpPr>
          <a:xfrm>
            <a:off x="509638" y="1289262"/>
            <a:ext cx="5832000" cy="45754"/>
            <a:chOff x="518746" y="1804418"/>
            <a:chExt cx="3549404" cy="497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E2649-9573-5FA9-40B8-F23D53BE474E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C522E2-BFEE-9C7B-FD81-BA96F3F9FDF5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0C6438-08D8-2F62-2BC7-DDA8FDF6FFBA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218095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890E8458-70D7-9F2A-85DF-C16329EEE96D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74;p2">
            <a:extLst>
              <a:ext uri="{FF2B5EF4-FFF2-40B4-BE49-F238E27FC236}">
                <a16:creationId xmlns:a16="http://schemas.microsoft.com/office/drawing/2014/main" id="{D441E3FB-3D47-B6AA-D8A6-9AA66C5EF2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0;p2">
            <a:extLst>
              <a:ext uri="{FF2B5EF4-FFF2-40B4-BE49-F238E27FC236}">
                <a16:creationId xmlns:a16="http://schemas.microsoft.com/office/drawing/2014/main" id="{5B2DF607-F8FA-4389-3735-6E2CB0D75BE9}"/>
              </a:ext>
            </a:extLst>
          </p:cNvPr>
          <p:cNvSpPr txBox="1"/>
          <p:nvPr/>
        </p:nvSpPr>
        <p:spPr>
          <a:xfrm>
            <a:off x="442218" y="752540"/>
            <a:ext cx="3733175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Automated SOC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23D0FF-1583-D266-B9BB-13A6AE24FAAB}"/>
              </a:ext>
            </a:extLst>
          </p:cNvPr>
          <p:cNvGrpSpPr/>
          <p:nvPr/>
        </p:nvGrpSpPr>
        <p:grpSpPr>
          <a:xfrm>
            <a:off x="509640" y="1289262"/>
            <a:ext cx="2052000" cy="45754"/>
            <a:chOff x="518746" y="1804418"/>
            <a:chExt cx="3549404" cy="497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788D3E-F2F3-D7A3-CE33-AE9D7C4D4D01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A5C069-8877-5F9F-C36C-82420BEEFC55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5EB024-2FE7-0E7B-77B0-C2B26B1971E2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9" name="Google Shape;419;g1fc759f9ae8_0_1305">
            <a:extLst>
              <a:ext uri="{FF2B5EF4-FFF2-40B4-BE49-F238E27FC236}">
                <a16:creationId xmlns:a16="http://schemas.microsoft.com/office/drawing/2014/main" id="{DFE77945-8361-701D-604D-633D4F6FDD53}"/>
              </a:ext>
            </a:extLst>
          </p:cNvPr>
          <p:cNvSpPr txBox="1">
            <a:spLocks/>
          </p:cNvSpPr>
          <p:nvPr/>
        </p:nvSpPr>
        <p:spPr>
          <a:xfrm>
            <a:off x="509638" y="2484137"/>
            <a:ext cx="7918761" cy="79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−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TR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230187" lvl="1" indent="-230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AutoNum type="arabicPeriod"/>
            </a:pPr>
            <a:r>
              <a:rPr lang="en-US" sz="1600" dirty="0">
                <a:solidFill>
                  <a:schemeClr val="bg2"/>
                </a:solidFill>
              </a:rPr>
              <a:t>Out-of-the-box detections are the key to cloud SOC automation</a:t>
            </a:r>
          </a:p>
          <a:p>
            <a:pPr marL="230187" lvl="1" indent="-230187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AutoNum type="arabicPeriod"/>
            </a:pPr>
            <a:r>
              <a:rPr lang="en-US" sz="1600" dirty="0">
                <a:solidFill>
                  <a:schemeClr val="bg2"/>
                </a:solidFill>
              </a:rPr>
              <a:t>Cloud is a major control area and often a majority of automated SIEM alerts</a:t>
            </a:r>
          </a:p>
        </p:txBody>
      </p:sp>
      <p:sp>
        <p:nvSpPr>
          <p:cNvPr id="10" name="Google Shape;420;g1fc759f9ae8_0_1305">
            <a:extLst>
              <a:ext uri="{FF2B5EF4-FFF2-40B4-BE49-F238E27FC236}">
                <a16:creationId xmlns:a16="http://schemas.microsoft.com/office/drawing/2014/main" id="{4EB64B3E-7E89-711D-1645-5F0C920DF2B2}"/>
              </a:ext>
            </a:extLst>
          </p:cNvPr>
          <p:cNvSpPr txBox="1">
            <a:spLocks/>
          </p:cNvSpPr>
          <p:nvPr/>
        </p:nvSpPr>
        <p:spPr>
          <a:xfrm>
            <a:off x="500024" y="1992097"/>
            <a:ext cx="6387610" cy="47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sz="3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2200"/>
            </a:pPr>
            <a:r>
              <a:rPr lang="en-US" sz="2000" b="1" dirty="0">
                <a:solidFill>
                  <a:schemeClr val="accent1"/>
                </a:solidFill>
              </a:rPr>
              <a:t>TOP TAKEAWAYS: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CC1EC15E-A8F9-82AD-354A-D11C8F7481B1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7" name="Google Shape;427;g1fc759f9ae8_0_954"/>
          <p:cNvSpPr txBox="1"/>
          <p:nvPr/>
        </p:nvSpPr>
        <p:spPr>
          <a:xfrm>
            <a:off x="552439" y="207703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82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2. Augmented Analyst</a:t>
            </a:r>
            <a:endParaRPr sz="100" b="0" i="0" u="none" strike="noStrike" cap="none" dirty="0">
              <a:solidFill>
                <a:schemeClr val="bg2"/>
              </a:solidFill>
              <a:latin typeface="Century Gothic" panose="020B0502020202020204" pitchFamily="34" charset="0"/>
              <a:sym typeface="Arial"/>
            </a:endParaRPr>
          </a:p>
        </p:txBody>
      </p:sp>
      <p:pic>
        <p:nvPicPr>
          <p:cNvPr id="5" name="Google Shape;274;p2">
            <a:extLst>
              <a:ext uri="{FF2B5EF4-FFF2-40B4-BE49-F238E27FC236}">
                <a16:creationId xmlns:a16="http://schemas.microsoft.com/office/drawing/2014/main" id="{CA745486-26ED-DB32-F440-1D9950D825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28CD92E-4EFD-77FF-2A5F-3825F07971E1}"/>
              </a:ext>
            </a:extLst>
          </p:cNvPr>
          <p:cNvGrpSpPr/>
          <p:nvPr/>
        </p:nvGrpSpPr>
        <p:grpSpPr>
          <a:xfrm>
            <a:off x="1912310" y="2937629"/>
            <a:ext cx="5184000" cy="72000"/>
            <a:chOff x="518746" y="1804418"/>
            <a:chExt cx="3549404" cy="49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1147F-E40D-14C6-49A8-501A0CD463EB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875F42-63EA-EA38-7848-954343FF8ACC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8D8386-843A-DA01-4EA7-A72FCF4414EE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86A12D02-EBAA-33AF-021F-823796F22A3F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Google Shape;274;p2">
            <a:extLst>
              <a:ext uri="{FF2B5EF4-FFF2-40B4-BE49-F238E27FC236}">
                <a16:creationId xmlns:a16="http://schemas.microsoft.com/office/drawing/2014/main" id="{11093C91-E2D8-D99B-CBF9-851FF49F4E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FAB0AF9-85B8-E97F-2334-B10167D72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353268"/>
              </p:ext>
            </p:extLst>
          </p:nvPr>
        </p:nvGraphicFramePr>
        <p:xfrm>
          <a:off x="442217" y="2041073"/>
          <a:ext cx="8270858" cy="1682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434;p21">
            <a:extLst>
              <a:ext uri="{FF2B5EF4-FFF2-40B4-BE49-F238E27FC236}">
                <a16:creationId xmlns:a16="http://schemas.microsoft.com/office/drawing/2014/main" id="{A22E0181-9639-4DE9-6651-33217458DBCB}"/>
              </a:ext>
            </a:extLst>
          </p:cNvPr>
          <p:cNvSpPr txBox="1"/>
          <p:nvPr/>
        </p:nvSpPr>
        <p:spPr>
          <a:xfrm>
            <a:off x="500278" y="1464126"/>
            <a:ext cx="8270858" cy="3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Labeling alerts shows gaps in cloud coverage. Overall, Cloud SOC analysts have less visibility at the start and end of the MITRE ATT&amp;CK</a:t>
            </a:r>
            <a:r>
              <a:rPr lang="en-US" sz="1200" baseline="300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®</a:t>
            </a:r>
            <a:r>
              <a:rPr lang="en-US" sz="12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 chain compared to enterprise defenders </a:t>
            </a:r>
            <a:r>
              <a:rPr lang="en-US" sz="1200" b="1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(12.1% vs 22.1%) </a:t>
            </a:r>
            <a:endParaRPr sz="12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07E0F36-9B4E-BEBF-0134-27573DB52C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742783"/>
              </p:ext>
            </p:extLst>
          </p:nvPr>
        </p:nvGraphicFramePr>
        <p:xfrm>
          <a:off x="289425" y="3751017"/>
          <a:ext cx="8265996" cy="1070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951">
                  <a:extLst>
                    <a:ext uri="{9D8B030D-6E8A-4147-A177-3AD203B41FA5}">
                      <a16:colId xmlns:a16="http://schemas.microsoft.com/office/drawing/2014/main" val="20613937"/>
                    </a:ext>
                  </a:extLst>
                </a:gridCol>
                <a:gridCol w="630604">
                  <a:extLst>
                    <a:ext uri="{9D8B030D-6E8A-4147-A177-3AD203B41FA5}">
                      <a16:colId xmlns:a16="http://schemas.microsoft.com/office/drawing/2014/main" val="3323291691"/>
                    </a:ext>
                  </a:extLst>
                </a:gridCol>
                <a:gridCol w="667182">
                  <a:extLst>
                    <a:ext uri="{9D8B030D-6E8A-4147-A177-3AD203B41FA5}">
                      <a16:colId xmlns:a16="http://schemas.microsoft.com/office/drawing/2014/main" val="3770864523"/>
                    </a:ext>
                  </a:extLst>
                </a:gridCol>
                <a:gridCol w="734914">
                  <a:extLst>
                    <a:ext uri="{9D8B030D-6E8A-4147-A177-3AD203B41FA5}">
                      <a16:colId xmlns:a16="http://schemas.microsoft.com/office/drawing/2014/main" val="2860098283"/>
                    </a:ext>
                  </a:extLst>
                </a:gridCol>
                <a:gridCol w="711495">
                  <a:extLst>
                    <a:ext uri="{9D8B030D-6E8A-4147-A177-3AD203B41FA5}">
                      <a16:colId xmlns:a16="http://schemas.microsoft.com/office/drawing/2014/main" val="3831967935"/>
                    </a:ext>
                  </a:extLst>
                </a:gridCol>
                <a:gridCol w="648017">
                  <a:extLst>
                    <a:ext uri="{9D8B030D-6E8A-4147-A177-3AD203B41FA5}">
                      <a16:colId xmlns:a16="http://schemas.microsoft.com/office/drawing/2014/main" val="379138553"/>
                    </a:ext>
                  </a:extLst>
                </a:gridCol>
                <a:gridCol w="758971">
                  <a:extLst>
                    <a:ext uri="{9D8B030D-6E8A-4147-A177-3AD203B41FA5}">
                      <a16:colId xmlns:a16="http://schemas.microsoft.com/office/drawing/2014/main" val="3504154782"/>
                    </a:ext>
                  </a:extLst>
                </a:gridCol>
                <a:gridCol w="641131">
                  <a:extLst>
                    <a:ext uri="{9D8B030D-6E8A-4147-A177-3AD203B41FA5}">
                      <a16:colId xmlns:a16="http://schemas.microsoft.com/office/drawing/2014/main" val="507296039"/>
                    </a:ext>
                  </a:extLst>
                </a:gridCol>
                <a:gridCol w="753877">
                  <a:extLst>
                    <a:ext uri="{9D8B030D-6E8A-4147-A177-3AD203B41FA5}">
                      <a16:colId xmlns:a16="http://schemas.microsoft.com/office/drawing/2014/main" val="303426214"/>
                    </a:ext>
                  </a:extLst>
                </a:gridCol>
                <a:gridCol w="678214">
                  <a:extLst>
                    <a:ext uri="{9D8B030D-6E8A-4147-A177-3AD203B41FA5}">
                      <a16:colId xmlns:a16="http://schemas.microsoft.com/office/drawing/2014/main" val="1553402245"/>
                    </a:ext>
                  </a:extLst>
                </a:gridCol>
                <a:gridCol w="667140">
                  <a:extLst>
                    <a:ext uri="{9D8B030D-6E8A-4147-A177-3AD203B41FA5}">
                      <a16:colId xmlns:a16="http://schemas.microsoft.com/office/drawing/2014/main" val="976125816"/>
                    </a:ext>
                  </a:extLst>
                </a:gridCol>
                <a:gridCol w="675500">
                  <a:extLst>
                    <a:ext uri="{9D8B030D-6E8A-4147-A177-3AD203B41FA5}">
                      <a16:colId xmlns:a16="http://schemas.microsoft.com/office/drawing/2014/main" val="2406719508"/>
                    </a:ext>
                  </a:extLst>
                </a:gridCol>
              </a:tblGrid>
              <a:tr h="236765">
                <a:tc>
                  <a:txBody>
                    <a:bodyPr/>
                    <a:lstStyle/>
                    <a:p>
                      <a:pPr algn="ctr"/>
                      <a:endParaRPr lang="en-US" sz="750" b="0" dirty="0">
                        <a:solidFill>
                          <a:schemeClr val="bg2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TA0001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Initial Access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TA0002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Execution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TA0003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Persistence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TA0004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Privilege Escalation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TA0005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Defense Evasion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TA0006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Credential Access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TA0007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Discovery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TA0008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Lateral Movement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TA0009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Collection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TA00010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Exfiltration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TA00040</a:t>
                      </a:r>
                    </a:p>
                    <a:p>
                      <a:pPr algn="ctr"/>
                      <a:r>
                        <a:rPr lang="en-US" sz="750" b="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Impact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721960"/>
                  </a:ext>
                </a:extLst>
              </a:tr>
              <a:tr h="236765">
                <a:tc>
                  <a:txBody>
                    <a:bodyPr/>
                    <a:lstStyle/>
                    <a:p>
                      <a:r>
                        <a:rPr lang="en-US" sz="75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Cloud Detections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4,87%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0,29%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28,17%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13,47%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12,45%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12,35%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12,61%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2,84%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2,51%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1,58%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8,87%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97010"/>
                  </a:ext>
                </a:extLst>
              </a:tr>
              <a:tr h="236765">
                <a:tc>
                  <a:txBody>
                    <a:bodyPr/>
                    <a:lstStyle/>
                    <a:p>
                      <a:r>
                        <a:rPr lang="en-US" sz="75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Enterprise Detections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6,97%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6,29%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13,54%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15,39%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11,34%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15,16%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11,46%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5,65%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1,12%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2,10%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10,98%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168121"/>
                  </a:ext>
                </a:extLst>
              </a:tr>
            </a:tbl>
          </a:graphicData>
        </a:graphic>
      </p:graphicFrame>
      <p:sp>
        <p:nvSpPr>
          <p:cNvPr id="7" name="Google Shape;270;p2">
            <a:extLst>
              <a:ext uri="{FF2B5EF4-FFF2-40B4-BE49-F238E27FC236}">
                <a16:creationId xmlns:a16="http://schemas.microsoft.com/office/drawing/2014/main" id="{F5794FD3-EC24-2714-5BF5-C6C1B366EB7D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Augmented Analyst: MITRE ATT&amp;CK Visibility</a:t>
            </a:r>
            <a:endParaRPr lang="en-US" sz="2000" b="1" dirty="0">
              <a:latin typeface="Century Gothic" panose="020B0502020202020204" pitchFamily="34" charset="0"/>
              <a:sym typeface="Century Gothic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F863E4-B7F3-EC99-006B-3EFB501884BD}"/>
              </a:ext>
            </a:extLst>
          </p:cNvPr>
          <p:cNvGrpSpPr/>
          <p:nvPr/>
        </p:nvGrpSpPr>
        <p:grpSpPr>
          <a:xfrm>
            <a:off x="509638" y="1289262"/>
            <a:ext cx="5832000" cy="45754"/>
            <a:chOff x="518746" y="1804418"/>
            <a:chExt cx="3549404" cy="497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00F835-A829-1E3F-ED03-DBEB45F56A90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0B3FD8-6E5C-7449-4F08-FBD3417E3494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131FDF-04E5-5E03-EEDE-49C1DD610C8C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212092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2">
            <a:extLst>
              <a:ext uri="{FF2B5EF4-FFF2-40B4-BE49-F238E27FC236}">
                <a16:creationId xmlns:a16="http://schemas.microsoft.com/office/drawing/2014/main" id="{D8C79390-6816-26E1-CC12-78470AC9A104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Google Shape;274;p2">
            <a:extLst>
              <a:ext uri="{FF2B5EF4-FFF2-40B4-BE49-F238E27FC236}">
                <a16:creationId xmlns:a16="http://schemas.microsoft.com/office/drawing/2014/main" id="{48CF0D44-2E42-D4D5-AEAD-474D24B034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F48352B-5124-5B6A-217F-38E0D987D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0896563"/>
              </p:ext>
            </p:extLst>
          </p:nvPr>
        </p:nvGraphicFramePr>
        <p:xfrm>
          <a:off x="1622602" y="1745835"/>
          <a:ext cx="7079181" cy="2982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446;g1fc759f9ae8_0_1995">
            <a:extLst>
              <a:ext uri="{FF2B5EF4-FFF2-40B4-BE49-F238E27FC236}">
                <a16:creationId xmlns:a16="http://schemas.microsoft.com/office/drawing/2014/main" id="{82E40A4C-0A34-2CD0-B014-95888381F081}"/>
              </a:ext>
            </a:extLst>
          </p:cNvPr>
          <p:cNvSpPr txBox="1"/>
          <p:nvPr/>
        </p:nvSpPr>
        <p:spPr>
          <a:xfrm>
            <a:off x="509638" y="1436994"/>
            <a:ext cx="8302389" cy="3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Most SOC detections focus on </a:t>
            </a:r>
            <a:r>
              <a:rPr lang="en-US" sz="12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Zero Trust Device and Network activity (74%) </a:t>
            </a: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with far fewer controls based on </a:t>
            </a:r>
            <a:r>
              <a:rPr lang="en-US" sz="12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User Identity, Application Workloads, and Data</a:t>
            </a:r>
            <a:endParaRPr sz="12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  <p:sp>
        <p:nvSpPr>
          <p:cNvPr id="8" name="Google Shape;270;p2">
            <a:extLst>
              <a:ext uri="{FF2B5EF4-FFF2-40B4-BE49-F238E27FC236}">
                <a16:creationId xmlns:a16="http://schemas.microsoft.com/office/drawing/2014/main" id="{B5457E03-CEF1-5B92-B586-A0E00D7107D8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Augmented Analyst: Zero Trust</a:t>
            </a:r>
            <a:endParaRPr lang="en-US" sz="2000" b="1" dirty="0">
              <a:latin typeface="Century Gothic" panose="020B0502020202020204" pitchFamily="34" charset="0"/>
              <a:sym typeface="Century Gothic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263827-DC68-5C5A-1E31-9F921D99375F}"/>
              </a:ext>
            </a:extLst>
          </p:cNvPr>
          <p:cNvGrpSpPr/>
          <p:nvPr/>
        </p:nvGrpSpPr>
        <p:grpSpPr>
          <a:xfrm>
            <a:off x="509638" y="1289262"/>
            <a:ext cx="5832000" cy="45754"/>
            <a:chOff x="518746" y="1804418"/>
            <a:chExt cx="3549404" cy="497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ADCB62-B13A-EDFC-98CE-5DBFFF195C65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C32B6C-F4E2-E67D-B1BC-7B01D4346D96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D668E6-A0A9-9628-3CE9-635189ED6A7D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385984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2">
            <a:extLst>
              <a:ext uri="{FF2B5EF4-FFF2-40B4-BE49-F238E27FC236}">
                <a16:creationId xmlns:a16="http://schemas.microsoft.com/office/drawing/2014/main" id="{D8C79390-6816-26E1-CC12-78470AC9A104}"/>
              </a:ext>
            </a:extLst>
          </p:cNvPr>
          <p:cNvSpPr/>
          <p:nvPr/>
        </p:nvSpPr>
        <p:spPr>
          <a:xfrm>
            <a:off x="21411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Google Shape;274;p2">
            <a:extLst>
              <a:ext uri="{FF2B5EF4-FFF2-40B4-BE49-F238E27FC236}">
                <a16:creationId xmlns:a16="http://schemas.microsoft.com/office/drawing/2014/main" id="{48CF0D44-2E42-D4D5-AEAD-474D24B034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F48352B-5124-5B6A-217F-38E0D987D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5785492"/>
              </p:ext>
            </p:extLst>
          </p:nvPr>
        </p:nvGraphicFramePr>
        <p:xfrm>
          <a:off x="1622602" y="1906376"/>
          <a:ext cx="7079181" cy="2982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446;g1fc759f9ae8_0_1995">
            <a:extLst>
              <a:ext uri="{FF2B5EF4-FFF2-40B4-BE49-F238E27FC236}">
                <a16:creationId xmlns:a16="http://schemas.microsoft.com/office/drawing/2014/main" id="{82E40A4C-0A34-2CD0-B014-95888381F081}"/>
              </a:ext>
            </a:extLst>
          </p:cNvPr>
          <p:cNvSpPr txBox="1"/>
          <p:nvPr/>
        </p:nvSpPr>
        <p:spPr>
          <a:xfrm>
            <a:off x="509638" y="1436994"/>
            <a:ext cx="8302389" cy="3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Detections based on the </a:t>
            </a:r>
            <a:r>
              <a:rPr lang="en-US" sz="1200" dirty="0"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three most common types (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endpoint device protection, cloud logs, and firewall solutions) are the basis for most enterprise SOC controls (83% of detections)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8" name="Google Shape;270;p2">
            <a:extLst>
              <a:ext uri="{FF2B5EF4-FFF2-40B4-BE49-F238E27FC236}">
                <a16:creationId xmlns:a16="http://schemas.microsoft.com/office/drawing/2014/main" id="{1EA284F1-AC8A-D47B-1534-21B26C4B07B0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Augmented Analyst: Device Protection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4E7638-DBD0-DAA2-3B75-0C25321F39AD}"/>
              </a:ext>
            </a:extLst>
          </p:cNvPr>
          <p:cNvGrpSpPr/>
          <p:nvPr/>
        </p:nvGrpSpPr>
        <p:grpSpPr>
          <a:xfrm>
            <a:off x="509638" y="1289262"/>
            <a:ext cx="5832000" cy="45754"/>
            <a:chOff x="518746" y="1804418"/>
            <a:chExt cx="3549404" cy="497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5BBB79-5A28-B186-0302-04B08930847A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3ECBC-E522-8A9A-F44D-4E918667CD26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C878E-D3F8-9F15-47BC-5C395F8B7635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98446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2">
            <a:extLst>
              <a:ext uri="{FF2B5EF4-FFF2-40B4-BE49-F238E27FC236}">
                <a16:creationId xmlns:a16="http://schemas.microsoft.com/office/drawing/2014/main" id="{D8C79390-6816-26E1-CC12-78470AC9A104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Google Shape;274;p2">
            <a:extLst>
              <a:ext uri="{FF2B5EF4-FFF2-40B4-BE49-F238E27FC236}">
                <a16:creationId xmlns:a16="http://schemas.microsoft.com/office/drawing/2014/main" id="{48CF0D44-2E42-D4D5-AEAD-474D24B034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F48352B-5124-5B6A-217F-38E0D987D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510117"/>
              </p:ext>
            </p:extLst>
          </p:nvPr>
        </p:nvGraphicFramePr>
        <p:xfrm>
          <a:off x="1622602" y="1745835"/>
          <a:ext cx="7079181" cy="2982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446;g1fc759f9ae8_0_1995">
            <a:extLst>
              <a:ext uri="{FF2B5EF4-FFF2-40B4-BE49-F238E27FC236}">
                <a16:creationId xmlns:a16="http://schemas.microsoft.com/office/drawing/2014/main" id="{82E40A4C-0A34-2CD0-B014-95888381F081}"/>
              </a:ext>
            </a:extLst>
          </p:cNvPr>
          <p:cNvSpPr txBox="1"/>
          <p:nvPr/>
        </p:nvSpPr>
        <p:spPr>
          <a:xfrm>
            <a:off x="509638" y="1436994"/>
            <a:ext cx="8302389" cy="21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Cloud SOC defenders are focusing most detective controls on AWS (57%)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8" name="Google Shape;270;p2">
            <a:extLst>
              <a:ext uri="{FF2B5EF4-FFF2-40B4-BE49-F238E27FC236}">
                <a16:creationId xmlns:a16="http://schemas.microsoft.com/office/drawing/2014/main" id="{7C919F5C-2727-12AC-289C-D58952225FD5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Augmented Analyst: Cloud controls</a:t>
            </a:r>
            <a:endParaRPr lang="en-US" sz="2000" b="1" dirty="0">
              <a:latin typeface="Century Gothic" panose="020B0502020202020204" pitchFamily="34" charset="0"/>
              <a:sym typeface="Century Gothic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1CDCEC-308C-14EA-8C35-2E34BE6D8603}"/>
              </a:ext>
            </a:extLst>
          </p:cNvPr>
          <p:cNvGrpSpPr/>
          <p:nvPr/>
        </p:nvGrpSpPr>
        <p:grpSpPr>
          <a:xfrm>
            <a:off x="509638" y="1289262"/>
            <a:ext cx="5832000" cy="45754"/>
            <a:chOff x="518746" y="1804418"/>
            <a:chExt cx="3549404" cy="497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438CAB-D0EF-D395-45F2-29A4CD4A5E00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283357-CAE8-07E5-6CF2-40D200E1AAB0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36E672-92CA-F0E4-517C-DB1347AB191E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527656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890E8458-70D7-9F2A-85DF-C16329EEE96D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74;p2">
            <a:extLst>
              <a:ext uri="{FF2B5EF4-FFF2-40B4-BE49-F238E27FC236}">
                <a16:creationId xmlns:a16="http://schemas.microsoft.com/office/drawing/2014/main" id="{D441E3FB-3D47-B6AA-D8A6-9AA66C5EF2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19;g1fc759f9ae8_0_1305">
            <a:extLst>
              <a:ext uri="{FF2B5EF4-FFF2-40B4-BE49-F238E27FC236}">
                <a16:creationId xmlns:a16="http://schemas.microsoft.com/office/drawing/2014/main" id="{5F5919F4-A326-5F3E-9A7B-949D53FCC1CE}"/>
              </a:ext>
            </a:extLst>
          </p:cNvPr>
          <p:cNvSpPr txBox="1">
            <a:spLocks/>
          </p:cNvSpPr>
          <p:nvPr/>
        </p:nvSpPr>
        <p:spPr>
          <a:xfrm>
            <a:off x="509638" y="2384984"/>
            <a:ext cx="7918761" cy="79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−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TR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228600" lvl="1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Cloud SOC analysts need support via specialized detections to defend multiple clouds, especially for enterprises on AWS </a:t>
            </a:r>
          </a:p>
          <a:p>
            <a:pPr marL="228600" lvl="1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Cloud SOC analysts need more visibility at the start and end of the MITRE ATT&amp;CK</a:t>
            </a:r>
            <a:r>
              <a:rPr lang="en-US" sz="1600" baseline="30000" dirty="0">
                <a:solidFill>
                  <a:srgbClr val="000000"/>
                </a:solidFill>
              </a:rPr>
              <a:t>®</a:t>
            </a:r>
            <a:r>
              <a:rPr lang="en-US" sz="1600" dirty="0">
                <a:solidFill>
                  <a:srgbClr val="000000"/>
                </a:solidFill>
              </a:rPr>
              <a:t> chain</a:t>
            </a:r>
          </a:p>
        </p:txBody>
      </p:sp>
      <p:sp>
        <p:nvSpPr>
          <p:cNvPr id="4" name="Google Shape;420;g1fc759f9ae8_0_1305">
            <a:extLst>
              <a:ext uri="{FF2B5EF4-FFF2-40B4-BE49-F238E27FC236}">
                <a16:creationId xmlns:a16="http://schemas.microsoft.com/office/drawing/2014/main" id="{6E702E4B-2FA7-1AF4-B43F-2063958F0E85}"/>
              </a:ext>
            </a:extLst>
          </p:cNvPr>
          <p:cNvSpPr txBox="1">
            <a:spLocks/>
          </p:cNvSpPr>
          <p:nvPr/>
        </p:nvSpPr>
        <p:spPr>
          <a:xfrm>
            <a:off x="500024" y="1992097"/>
            <a:ext cx="6387610" cy="47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sz="3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2200"/>
            </a:pPr>
            <a:r>
              <a:rPr lang="en-US" sz="2000" b="1" dirty="0">
                <a:solidFill>
                  <a:schemeClr val="accent1"/>
                </a:solidFill>
              </a:rPr>
              <a:t>TOP TAKEAWAYS:</a:t>
            </a:r>
          </a:p>
        </p:txBody>
      </p:sp>
      <p:sp>
        <p:nvSpPr>
          <p:cNvPr id="5" name="Google Shape;270;p2">
            <a:extLst>
              <a:ext uri="{FF2B5EF4-FFF2-40B4-BE49-F238E27FC236}">
                <a16:creationId xmlns:a16="http://schemas.microsoft.com/office/drawing/2014/main" id="{67485393-7871-DA12-ECFA-CCAC35E5566D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Augmented Analyst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701353-0C45-A869-4B26-0949B470E515}"/>
              </a:ext>
            </a:extLst>
          </p:cNvPr>
          <p:cNvGrpSpPr/>
          <p:nvPr/>
        </p:nvGrpSpPr>
        <p:grpSpPr>
          <a:xfrm>
            <a:off x="509640" y="1289262"/>
            <a:ext cx="2448000" cy="45754"/>
            <a:chOff x="518746" y="1804418"/>
            <a:chExt cx="3549404" cy="497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078278-CAE8-0160-8CB6-AF1E9E17DED9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11D6FB-5763-7057-4084-7A2CACA66442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FF9179-E737-76FD-5137-65DE60A00A5C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274630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2">
            <a:extLst>
              <a:ext uri="{FF2B5EF4-FFF2-40B4-BE49-F238E27FC236}">
                <a16:creationId xmlns:a16="http://schemas.microsoft.com/office/drawing/2014/main" id="{648D4481-910F-E307-D708-77277316E325}"/>
              </a:ext>
            </a:extLst>
          </p:cNvPr>
          <p:cNvSpPr/>
          <p:nvPr/>
        </p:nvSpPr>
        <p:spPr>
          <a:xfrm>
            <a:off x="41275" y="93009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2"/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Mapping Motives Tells a Story: </a:t>
            </a:r>
            <a:endParaRPr sz="2000" b="1" i="0" u="none" strike="noStrike" cap="none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2A7CC3-FC4C-96A8-4FD2-827F82F08E02}"/>
              </a:ext>
            </a:extLst>
          </p:cNvPr>
          <p:cNvGrpSpPr/>
          <p:nvPr/>
        </p:nvGrpSpPr>
        <p:grpSpPr>
          <a:xfrm>
            <a:off x="438619" y="2101533"/>
            <a:ext cx="8259564" cy="2207565"/>
            <a:chOff x="387020" y="2265871"/>
            <a:chExt cx="8259564" cy="2207565"/>
          </a:xfrm>
        </p:grpSpPr>
        <p:sp>
          <p:nvSpPr>
            <p:cNvPr id="269" name="Google Shape;269;p2"/>
            <p:cNvSpPr txBox="1"/>
            <p:nvPr/>
          </p:nvSpPr>
          <p:spPr>
            <a:xfrm>
              <a:off x="3617384" y="3741916"/>
              <a:ext cx="5029200" cy="731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accent1"/>
                  </a:solidFill>
                  <a:latin typeface="Century Gothic" panose="020B0502020202020204" pitchFamily="34" charset="0"/>
                  <a:ea typeface="Century Gothic"/>
                  <a:cs typeface="Poppins" pitchFamily="2" charset="77"/>
                  <a:sym typeface="Century Gothic"/>
                </a:rPr>
                <a:t>JOSHUA SMITH</a:t>
              </a:r>
              <a:endParaRPr lang="en-US" b="1" dirty="0">
                <a:solidFill>
                  <a:schemeClr val="accent1"/>
                </a:solidFill>
                <a:latin typeface="Century Gothic" panose="020B0502020202020204" pitchFamily="34" charset="0"/>
                <a:cs typeface="Poppins" pitchFamily="2" charset="77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1" u="none" strike="noStrike" cap="none" dirty="0">
                  <a:solidFill>
                    <a:schemeClr val="bg2"/>
                  </a:solidFill>
                  <a:latin typeface="Century Gothic" panose="020B0502020202020204" pitchFamily="34" charset="0"/>
                  <a:ea typeface="Century Gothic"/>
                  <a:cs typeface="Poppins" pitchFamily="2" charset="77"/>
                  <a:sym typeface="Century Gothic"/>
                </a:rPr>
                <a:t>Security Content Engineer</a:t>
              </a:r>
              <a:endParaRPr sz="1400" b="0" i="1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endParaRPr>
            </a:p>
          </p:txBody>
        </p:sp>
        <p:sp>
          <p:nvSpPr>
            <p:cNvPr id="271" name="Google Shape;271;p2"/>
            <p:cNvSpPr txBox="1"/>
            <p:nvPr/>
          </p:nvSpPr>
          <p:spPr>
            <a:xfrm>
              <a:off x="387020" y="3741916"/>
              <a:ext cx="5029200" cy="731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accent1"/>
                  </a:solidFill>
                  <a:latin typeface="Century Gothic" panose="020B0502020202020204" pitchFamily="34" charset="0"/>
                  <a:ea typeface="Century Gothic"/>
                  <a:cs typeface="Poppins" pitchFamily="2" charset="77"/>
                  <a:sym typeface="Century Gothic"/>
                </a:rPr>
                <a:t>DAVID WOLF</a:t>
              </a:r>
              <a:endParaRPr lang="en-US" b="1" dirty="0">
                <a:solidFill>
                  <a:schemeClr val="accent1"/>
                </a:solidFill>
                <a:latin typeface="Century Gothic" panose="020B0502020202020204" pitchFamily="34" charset="0"/>
                <a:cs typeface="Poppins" pitchFamily="2" charset="77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1" u="none" strike="noStrike" cap="none" dirty="0">
                  <a:solidFill>
                    <a:schemeClr val="bg2"/>
                  </a:solidFill>
                  <a:latin typeface="Century Gothic" panose="020B0502020202020204" pitchFamily="34" charset="0"/>
                  <a:ea typeface="Century Gothic"/>
                  <a:cs typeface="Poppins" pitchFamily="2" charset="77"/>
                  <a:sym typeface="Century Gothic"/>
                </a:rPr>
                <a:t>Security Innovation Researcher </a:t>
              </a:r>
              <a:endParaRPr i="1" dirty="0">
                <a:solidFill>
                  <a:schemeClr val="bg2"/>
                </a:solidFill>
                <a:latin typeface="Century Gothic" panose="020B0502020202020204" pitchFamily="34" charset="0"/>
                <a:cs typeface="Poppins" pitchFamily="2" charset="77"/>
              </a:endParaRPr>
            </a:p>
          </p:txBody>
        </p:sp>
        <p:pic>
          <p:nvPicPr>
            <p:cNvPr id="272" name="Google Shape;272;p2" descr="A person wearing glasses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41339" y="2265871"/>
              <a:ext cx="1476045" cy="1476045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" name="Google Shape;274;p2">
            <a:extLst>
              <a:ext uri="{FF2B5EF4-FFF2-40B4-BE49-F238E27FC236}">
                <a16:creationId xmlns:a16="http://schemas.microsoft.com/office/drawing/2014/main" id="{4C906986-44E9-4488-9322-0B862B3E7E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0;p2">
            <a:extLst>
              <a:ext uri="{FF2B5EF4-FFF2-40B4-BE49-F238E27FC236}">
                <a16:creationId xmlns:a16="http://schemas.microsoft.com/office/drawing/2014/main" id="{23F06BE7-86F9-82B1-8D69-7248E0C34764}"/>
              </a:ext>
            </a:extLst>
          </p:cNvPr>
          <p:cNvSpPr txBox="1"/>
          <p:nvPr/>
        </p:nvSpPr>
        <p:spPr>
          <a:xfrm>
            <a:off x="518746" y="1370490"/>
            <a:ext cx="7886700" cy="63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50" bIns="34275" anchor="ctr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Analysis of 2,000 Enterprise Cloud Detections</a:t>
            </a:r>
            <a:endParaRPr sz="2000" b="0" i="0" u="none" strike="noStrike" cap="none" dirty="0">
              <a:solidFill>
                <a:schemeClr val="bg2"/>
              </a:solidFill>
              <a:latin typeface="Century Gothic" panose="020B0502020202020204" pitchFamily="34" charset="0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50AF9F-1CD0-C2F3-BDB8-444DEC4E7C57}"/>
              </a:ext>
            </a:extLst>
          </p:cNvPr>
          <p:cNvGrpSpPr/>
          <p:nvPr/>
        </p:nvGrpSpPr>
        <p:grpSpPr>
          <a:xfrm>
            <a:off x="509641" y="1324771"/>
            <a:ext cx="3708000" cy="45719"/>
            <a:chOff x="518746" y="1804455"/>
            <a:chExt cx="3549404" cy="497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8101BB-FA13-C721-8EC9-A94B2C82C520}"/>
                </a:ext>
              </a:extLst>
            </p:cNvPr>
            <p:cNvSpPr/>
            <p:nvPr/>
          </p:nvSpPr>
          <p:spPr>
            <a:xfrm>
              <a:off x="518746" y="1804455"/>
              <a:ext cx="212400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326A05-2575-952A-F657-C24B298324E6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E1B7C4-DAA9-E823-ECFA-3963F1092D16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3BE971A6-3E1F-A656-01E7-16522278344B}"/>
              </a:ext>
            </a:extLst>
          </p:cNvPr>
          <p:cNvSpPr/>
          <p:nvPr/>
        </p:nvSpPr>
        <p:spPr>
          <a:xfrm>
            <a:off x="5423302" y="2199626"/>
            <a:ext cx="1472184" cy="147218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CC1EC15E-A8F9-82AD-354A-D11C8F7481B1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7" name="Google Shape;427;g1fc759f9ae8_0_954"/>
          <p:cNvSpPr txBox="1"/>
          <p:nvPr/>
        </p:nvSpPr>
        <p:spPr>
          <a:xfrm>
            <a:off x="552439" y="207703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82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3. Alert Management</a:t>
            </a:r>
            <a:endParaRPr sz="100" b="0" i="0" u="none" strike="noStrike" cap="none" dirty="0">
              <a:solidFill>
                <a:schemeClr val="bg2"/>
              </a:solidFill>
              <a:latin typeface="Century Gothic" panose="020B0502020202020204" pitchFamily="34" charset="0"/>
              <a:sym typeface="Arial"/>
            </a:endParaRPr>
          </a:p>
        </p:txBody>
      </p:sp>
      <p:pic>
        <p:nvPicPr>
          <p:cNvPr id="5" name="Google Shape;274;p2">
            <a:extLst>
              <a:ext uri="{FF2B5EF4-FFF2-40B4-BE49-F238E27FC236}">
                <a16:creationId xmlns:a16="http://schemas.microsoft.com/office/drawing/2014/main" id="{CA745486-26ED-DB32-F440-1D9950D825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6BC4A24-21E9-9987-917C-BCA01BC86036}"/>
              </a:ext>
            </a:extLst>
          </p:cNvPr>
          <p:cNvGrpSpPr/>
          <p:nvPr/>
        </p:nvGrpSpPr>
        <p:grpSpPr>
          <a:xfrm>
            <a:off x="1980000" y="2929139"/>
            <a:ext cx="5040000" cy="72000"/>
            <a:chOff x="518746" y="1804418"/>
            <a:chExt cx="3549404" cy="497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64DCF2-F970-95AA-22DD-745580C6E97C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B6E5ED-33FA-70B3-4B27-485E903F249C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AB6B01-B491-5147-7F64-9D8E332B8482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24799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CC1EC15E-A8F9-82AD-354A-D11C8F7481B1}"/>
              </a:ext>
            </a:extLst>
          </p:cNvPr>
          <p:cNvSpPr/>
          <p:nvPr/>
        </p:nvSpPr>
        <p:spPr>
          <a:xfrm>
            <a:off x="0" y="787511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5934DD9-B02C-1BF6-B6F0-64DEDAD2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55690" y="2125888"/>
            <a:ext cx="3399827" cy="2863791"/>
          </a:xfrm>
          <a:prstGeom prst="rect">
            <a:avLst/>
          </a:prstGeom>
        </p:spPr>
      </p:pic>
      <p:pic>
        <p:nvPicPr>
          <p:cNvPr id="5" name="Google Shape;274;p2">
            <a:extLst>
              <a:ext uri="{FF2B5EF4-FFF2-40B4-BE49-F238E27FC236}">
                <a16:creationId xmlns:a16="http://schemas.microsoft.com/office/drawing/2014/main" id="{CA745486-26ED-DB32-F440-1D9950D825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F8BE5BB-6024-8142-45A7-5E215A83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01875" y="2129068"/>
            <a:ext cx="2607051" cy="30799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8CD2DA-100F-2B49-117A-FD59DB42CCB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894115" y="2382162"/>
            <a:ext cx="555171" cy="6453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FD15D79-D82F-7320-F8AE-0C585B37DD00}"/>
              </a:ext>
            </a:extLst>
          </p:cNvPr>
          <p:cNvSpPr/>
          <p:nvPr/>
        </p:nvSpPr>
        <p:spPr>
          <a:xfrm>
            <a:off x="812800" y="2125888"/>
            <a:ext cx="2162629" cy="25627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21666FC-E6DD-1D44-33C1-A5C50E85624C}"/>
              </a:ext>
            </a:extLst>
          </p:cNvPr>
          <p:cNvSpPr/>
          <p:nvPr/>
        </p:nvSpPr>
        <p:spPr>
          <a:xfrm>
            <a:off x="286185" y="2437044"/>
            <a:ext cx="4754009" cy="42042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C780F-3907-4B9D-206C-C3A32858D1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62" r="3619"/>
          <a:stretch/>
        </p:blipFill>
        <p:spPr>
          <a:xfrm>
            <a:off x="285456" y="2445246"/>
            <a:ext cx="4723783" cy="421539"/>
          </a:xfrm>
          <a:prstGeom prst="rect">
            <a:avLst/>
          </a:prstGeom>
          <a:ln w="12700">
            <a:noFill/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8E59B5-4CF5-EBBB-43F9-2A31185F08BF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142531" y="3041672"/>
            <a:ext cx="292282" cy="148461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EBEEEBD-AF59-995D-6BEF-60F1455A49D9}"/>
              </a:ext>
            </a:extLst>
          </p:cNvPr>
          <p:cNvSpPr/>
          <p:nvPr/>
        </p:nvSpPr>
        <p:spPr>
          <a:xfrm>
            <a:off x="4798327" y="2869322"/>
            <a:ext cx="2688407" cy="17235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1777FDD-08F0-092F-0D0F-7C180F8A53E8}"/>
              </a:ext>
            </a:extLst>
          </p:cNvPr>
          <p:cNvSpPr/>
          <p:nvPr/>
        </p:nvSpPr>
        <p:spPr>
          <a:xfrm>
            <a:off x="3022289" y="3188828"/>
            <a:ext cx="5964777" cy="420422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FB1EE2-5806-78F9-1AEA-B572AB84A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901" y="3181365"/>
            <a:ext cx="5964778" cy="403729"/>
          </a:xfrm>
          <a:prstGeom prst="rect">
            <a:avLst/>
          </a:prstGeom>
        </p:spPr>
      </p:pic>
      <p:sp>
        <p:nvSpPr>
          <p:cNvPr id="3" name="Google Shape;270;p2">
            <a:extLst>
              <a:ext uri="{FF2B5EF4-FFF2-40B4-BE49-F238E27FC236}">
                <a16:creationId xmlns:a16="http://schemas.microsoft.com/office/drawing/2014/main" id="{DA46813E-7519-3F2A-F40C-3C84A11C29E8}"/>
              </a:ext>
            </a:extLst>
          </p:cNvPr>
          <p:cNvSpPr txBox="1"/>
          <p:nvPr/>
        </p:nvSpPr>
        <p:spPr>
          <a:xfrm>
            <a:off x="442218" y="752540"/>
            <a:ext cx="798449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Alert Management: </a:t>
            </a:r>
            <a:r>
              <a:rPr lang="en-US" sz="2000" b="1" dirty="0">
                <a:latin typeface="Century Gothic" panose="020B0502020202020204" pitchFamily="34" charset="0"/>
              </a:rPr>
              <a:t>Devo SOC Performance Report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0866CD-BFB4-D97A-2FDF-94B6CADB14B0}"/>
              </a:ext>
            </a:extLst>
          </p:cNvPr>
          <p:cNvGrpSpPr/>
          <p:nvPr/>
        </p:nvGrpSpPr>
        <p:grpSpPr>
          <a:xfrm>
            <a:off x="509640" y="1289262"/>
            <a:ext cx="6552000" cy="45754"/>
            <a:chOff x="518746" y="1804418"/>
            <a:chExt cx="3549404" cy="497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2DD219-E71A-037C-AF66-1FAF6402008B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D72D80-76FF-8A2B-E0B5-4EB0D54BD763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C7DCE-8A07-0021-DD7A-8E2E4C9D60C8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3" name="Google Shape;434;p21">
            <a:extLst>
              <a:ext uri="{FF2B5EF4-FFF2-40B4-BE49-F238E27FC236}">
                <a16:creationId xmlns:a16="http://schemas.microsoft.com/office/drawing/2014/main" id="{6D517338-9B7B-7AB0-F71B-CA492F02C810}"/>
              </a:ext>
            </a:extLst>
          </p:cNvPr>
          <p:cNvSpPr txBox="1"/>
          <p:nvPr/>
        </p:nvSpPr>
        <p:spPr>
          <a:xfrm>
            <a:off x="514496" y="1464126"/>
            <a:ext cx="3226231" cy="58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Alert management is the #1 pain point and area for improvement reported by high-performing SOCs (87%):</a:t>
            </a:r>
            <a:endParaRPr lang="en-US" sz="12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  <p:sp>
        <p:nvSpPr>
          <p:cNvPr id="16" name="Google Shape;434;p21">
            <a:extLst>
              <a:ext uri="{FF2B5EF4-FFF2-40B4-BE49-F238E27FC236}">
                <a16:creationId xmlns:a16="http://schemas.microsoft.com/office/drawing/2014/main" id="{96F4010B-C778-CD54-3B79-BA58A5DF481C}"/>
              </a:ext>
            </a:extLst>
          </p:cNvPr>
          <p:cNvSpPr txBox="1"/>
          <p:nvPr/>
        </p:nvSpPr>
        <p:spPr>
          <a:xfrm>
            <a:off x="4513423" y="1467862"/>
            <a:ext cx="3226231" cy="3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SOC analyst staff report alert management as #1 area in need of support (63%):</a:t>
            </a:r>
            <a:endParaRPr lang="en-US" sz="12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8278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02125-EE78-9E42-6102-9046C788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54" y="1604357"/>
            <a:ext cx="4077325" cy="3125949"/>
          </a:xfrm>
          <a:prstGeom prst="rect">
            <a:avLst/>
          </a:prstGeom>
        </p:spPr>
      </p:pic>
      <p:sp>
        <p:nvSpPr>
          <p:cNvPr id="5" name="Google Shape;270;p2">
            <a:extLst>
              <a:ext uri="{FF2B5EF4-FFF2-40B4-BE49-F238E27FC236}">
                <a16:creationId xmlns:a16="http://schemas.microsoft.com/office/drawing/2014/main" id="{B96095E1-09C9-966A-2E9F-87F9F8F87621}"/>
              </a:ext>
            </a:extLst>
          </p:cNvPr>
          <p:cNvSpPr txBox="1"/>
          <p:nvPr/>
        </p:nvSpPr>
        <p:spPr>
          <a:xfrm>
            <a:off x="442218" y="752540"/>
            <a:ext cx="798449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Alert Management: </a:t>
            </a:r>
            <a:r>
              <a:rPr lang="en-US" sz="2000" b="1" dirty="0">
                <a:latin typeface="Century Gothic" panose="020B0502020202020204" pitchFamily="34" charset="0"/>
              </a:rPr>
              <a:t>Zero Trust Framework</a:t>
            </a:r>
            <a:endParaRPr lang="en-US" sz="2000" b="1" dirty="0">
              <a:latin typeface="Century Gothic" panose="020B0502020202020204" pitchFamily="34" charset="0"/>
              <a:sym typeface="Century Gothic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E23559-C0E1-D326-AE50-2495039F31E7}"/>
              </a:ext>
            </a:extLst>
          </p:cNvPr>
          <p:cNvGrpSpPr/>
          <p:nvPr/>
        </p:nvGrpSpPr>
        <p:grpSpPr>
          <a:xfrm>
            <a:off x="509640" y="1289262"/>
            <a:ext cx="6552000" cy="45754"/>
            <a:chOff x="518746" y="1804418"/>
            <a:chExt cx="3549404" cy="497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1DCAEA-2A6D-867F-A8A4-3B78B88CB4AD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E1F057-7AA2-70D4-4902-52B222210CA5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B94433-EC56-EC8A-9E98-AE7E3695C9C0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0" name="Google Shape;394;g1fc759f9ae8_0_1029">
            <a:extLst>
              <a:ext uri="{FF2B5EF4-FFF2-40B4-BE49-F238E27FC236}">
                <a16:creationId xmlns:a16="http://schemas.microsoft.com/office/drawing/2014/main" id="{1C34824B-BAF9-F040-38E7-6E6AE37FD24E}"/>
              </a:ext>
            </a:extLst>
          </p:cNvPr>
          <p:cNvSpPr txBox="1"/>
          <p:nvPr/>
        </p:nvSpPr>
        <p:spPr>
          <a:xfrm>
            <a:off x="2368128" y="4874990"/>
            <a:ext cx="2461566" cy="18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500"/>
              <a:buFont typeface="Poppins"/>
              <a:buNone/>
            </a:pPr>
            <a:r>
              <a:rPr lang="en-US" sz="800" b="0" i="1" u="none" strike="noStrike" cap="none" dirty="0">
                <a:solidFill>
                  <a:srgbClr val="868686"/>
                </a:solidFill>
                <a:latin typeface="Poppins"/>
                <a:ea typeface="Poppins"/>
                <a:cs typeface="Poppins"/>
                <a:sym typeface="Poppins"/>
              </a:rPr>
              <a:t>Source: CISA Zero Trust Maturity Model, 2021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12601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86A12D02-EBAA-33AF-021F-823796F22A3F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Google Shape;274;p2">
            <a:extLst>
              <a:ext uri="{FF2B5EF4-FFF2-40B4-BE49-F238E27FC236}">
                <a16:creationId xmlns:a16="http://schemas.microsoft.com/office/drawing/2014/main" id="{11093C91-E2D8-D99B-CBF9-851FF49F4E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FAB0AF9-85B8-E97F-2334-B10167D72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711950"/>
              </p:ext>
            </p:extLst>
          </p:nvPr>
        </p:nvGraphicFramePr>
        <p:xfrm>
          <a:off x="442217" y="2041073"/>
          <a:ext cx="8270858" cy="1682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434;p21">
            <a:extLst>
              <a:ext uri="{FF2B5EF4-FFF2-40B4-BE49-F238E27FC236}">
                <a16:creationId xmlns:a16="http://schemas.microsoft.com/office/drawing/2014/main" id="{A22E0181-9639-4DE9-6651-33217458DBCB}"/>
              </a:ext>
            </a:extLst>
          </p:cNvPr>
          <p:cNvSpPr txBox="1"/>
          <p:nvPr/>
        </p:nvSpPr>
        <p:spPr>
          <a:xfrm>
            <a:off x="514496" y="1464126"/>
            <a:ext cx="8270858" cy="3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Most Cloud SOC detections focus on </a:t>
            </a:r>
            <a:r>
              <a:rPr lang="en-US" sz="1200" b="1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Zero Trust Visibility and Workloads (79%)</a:t>
            </a:r>
            <a:br>
              <a:rPr lang="en-US" sz="12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</a:br>
            <a:r>
              <a:rPr lang="en-US" sz="12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while traditional Enterprise SOC detections are focused on </a:t>
            </a:r>
            <a:r>
              <a:rPr lang="en-US" sz="1200" b="1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Device and Network activity (83%)</a:t>
            </a:r>
            <a:endParaRPr lang="en-US" sz="1200" b="1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07E0F36-9B4E-BEBF-0134-27573DB52C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036485"/>
              </p:ext>
            </p:extLst>
          </p:nvPr>
        </p:nvGraphicFramePr>
        <p:xfrm>
          <a:off x="442217" y="3751017"/>
          <a:ext cx="8150240" cy="874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154">
                  <a:extLst>
                    <a:ext uri="{9D8B030D-6E8A-4147-A177-3AD203B41FA5}">
                      <a16:colId xmlns:a16="http://schemas.microsoft.com/office/drawing/2014/main" val="20613937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332329169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0864523"/>
                    </a:ext>
                  </a:extLst>
                </a:gridCol>
                <a:gridCol w="1291771">
                  <a:extLst>
                    <a:ext uri="{9D8B030D-6E8A-4147-A177-3AD203B41FA5}">
                      <a16:colId xmlns:a16="http://schemas.microsoft.com/office/drawing/2014/main" val="2860098283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3831967935"/>
                    </a:ext>
                  </a:extLst>
                </a:gridCol>
                <a:gridCol w="1226457">
                  <a:extLst>
                    <a:ext uri="{9D8B030D-6E8A-4147-A177-3AD203B41FA5}">
                      <a16:colId xmlns:a16="http://schemas.microsoft.com/office/drawing/2014/main" val="379138553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504154782"/>
                    </a:ext>
                  </a:extLst>
                </a:gridCol>
              </a:tblGrid>
              <a:tr h="236765">
                <a:tc>
                  <a:txBody>
                    <a:bodyPr/>
                    <a:lstStyle/>
                    <a:p>
                      <a:pPr algn="ctr"/>
                      <a:endParaRPr lang="en-US" sz="750" b="0" dirty="0">
                        <a:solidFill>
                          <a:schemeClr val="bg2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Device</a:t>
                      </a:r>
                      <a:endParaRPr lang="en-US" sz="750" b="0" dirty="0">
                        <a:solidFill>
                          <a:schemeClr val="bg2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Visibility</a:t>
                      </a:r>
                      <a:endParaRPr lang="en-US" sz="750" b="0" dirty="0">
                        <a:solidFill>
                          <a:schemeClr val="bg2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Network</a:t>
                      </a:r>
                      <a:endParaRPr lang="en-US" sz="750" b="0" dirty="0">
                        <a:solidFill>
                          <a:schemeClr val="bg2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Workload</a:t>
                      </a:r>
                      <a:endParaRPr lang="en-US" sz="750" b="0" dirty="0">
                        <a:solidFill>
                          <a:schemeClr val="bg2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Identity</a:t>
                      </a:r>
                      <a:endParaRPr lang="en-US" sz="750" b="0" dirty="0">
                        <a:solidFill>
                          <a:schemeClr val="bg2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b="1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Data</a:t>
                      </a:r>
                      <a:endParaRPr lang="en-US" sz="750" b="0" dirty="0">
                        <a:solidFill>
                          <a:schemeClr val="bg2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721960"/>
                  </a:ext>
                </a:extLst>
              </a:tr>
              <a:tr h="236765">
                <a:tc>
                  <a:txBody>
                    <a:bodyPr/>
                    <a:lstStyle/>
                    <a:p>
                      <a:r>
                        <a:rPr lang="en-US" sz="75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Cloud Detections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6,23%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63,58%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3,94%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15,75%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9,43%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1,07%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97010"/>
                  </a:ext>
                </a:extLst>
              </a:tr>
              <a:tr h="236765">
                <a:tc>
                  <a:txBody>
                    <a:bodyPr/>
                    <a:lstStyle/>
                    <a:p>
                      <a:r>
                        <a:rPr lang="en-US" sz="75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Enterprise Detections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62,29%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4,91%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20,82%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0,57%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10,33%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1,09%</a:t>
                      </a:r>
                    </a:p>
                  </a:txBody>
                  <a:tcPr marL="90257" marR="90257" marT="45128" marB="451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168121"/>
                  </a:ext>
                </a:extLst>
              </a:tr>
            </a:tbl>
          </a:graphicData>
        </a:graphic>
      </p:graphicFrame>
      <p:sp>
        <p:nvSpPr>
          <p:cNvPr id="7" name="Google Shape;270;p2">
            <a:extLst>
              <a:ext uri="{FF2B5EF4-FFF2-40B4-BE49-F238E27FC236}">
                <a16:creationId xmlns:a16="http://schemas.microsoft.com/office/drawing/2014/main" id="{7DD8FFE8-E989-BD3A-AC82-EB1F4BF06D2A}"/>
              </a:ext>
            </a:extLst>
          </p:cNvPr>
          <p:cNvSpPr txBox="1"/>
          <p:nvPr/>
        </p:nvSpPr>
        <p:spPr>
          <a:xfrm>
            <a:off x="442218" y="752540"/>
            <a:ext cx="798449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Alert Management: </a:t>
            </a:r>
            <a:r>
              <a:rPr lang="en-US" sz="2000" b="1" dirty="0">
                <a:latin typeface="Century Gothic" panose="020B0502020202020204" pitchFamily="34" charset="0"/>
              </a:rPr>
              <a:t>Zero Trust</a:t>
            </a:r>
            <a:endParaRPr lang="en-US" sz="2000" b="1" dirty="0">
              <a:latin typeface="Century Gothic" panose="020B0502020202020204" pitchFamily="34" charset="0"/>
              <a:sym typeface="Century Gothic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E4D6B6-FF30-E87A-4F81-3942FC13970E}"/>
              </a:ext>
            </a:extLst>
          </p:cNvPr>
          <p:cNvGrpSpPr/>
          <p:nvPr/>
        </p:nvGrpSpPr>
        <p:grpSpPr>
          <a:xfrm>
            <a:off x="509640" y="1289262"/>
            <a:ext cx="6552000" cy="45754"/>
            <a:chOff x="518746" y="1804418"/>
            <a:chExt cx="3549404" cy="497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38A11C-65E3-9FC9-F14A-108720EE5E47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F910D9-5E5D-0C8A-6B28-BDB2D2D45B00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D29B71-2D7A-3907-9E2B-99C5C3FB7EF8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279167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86A12D02-EBAA-33AF-021F-823796F22A3F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Google Shape;274;p2">
            <a:extLst>
              <a:ext uri="{FF2B5EF4-FFF2-40B4-BE49-F238E27FC236}">
                <a16:creationId xmlns:a16="http://schemas.microsoft.com/office/drawing/2014/main" id="{11093C91-E2D8-D99B-CBF9-851FF49F4E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4;p21">
            <a:extLst>
              <a:ext uri="{FF2B5EF4-FFF2-40B4-BE49-F238E27FC236}">
                <a16:creationId xmlns:a16="http://schemas.microsoft.com/office/drawing/2014/main" id="{A22E0181-9639-4DE9-6651-33217458DBCB}"/>
              </a:ext>
            </a:extLst>
          </p:cNvPr>
          <p:cNvSpPr txBox="1"/>
          <p:nvPr/>
        </p:nvSpPr>
        <p:spPr>
          <a:xfrm>
            <a:off x="514496" y="1464126"/>
            <a:ext cx="8270858" cy="3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“Banks are technology companies with a banking license” </a:t>
            </a:r>
            <a:r>
              <a:rPr lang="en-US" sz="12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–Many Bank CEOs</a:t>
            </a:r>
            <a:br>
              <a:rPr lang="en-US" sz="1200" i="1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</a:br>
            <a:r>
              <a:rPr lang="en-US" sz="120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 Cloud is most prominent as a ratio of detections in </a:t>
            </a:r>
            <a:r>
              <a:rPr lang="en-US" sz="1200" b="1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Financial Services and Technology (27%)</a:t>
            </a:r>
            <a:endParaRPr lang="en-US" sz="1200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  <p:sp>
        <p:nvSpPr>
          <p:cNvPr id="9" name="Google Shape;518;g1fc759f9ae8_0_1313">
            <a:extLst>
              <a:ext uri="{FF2B5EF4-FFF2-40B4-BE49-F238E27FC236}">
                <a16:creationId xmlns:a16="http://schemas.microsoft.com/office/drawing/2014/main" id="{08DBEC03-1F8A-863C-036D-C90435A68AAA}"/>
              </a:ext>
            </a:extLst>
          </p:cNvPr>
          <p:cNvSpPr txBox="1"/>
          <p:nvPr/>
        </p:nvSpPr>
        <p:spPr>
          <a:xfrm>
            <a:off x="442217" y="4771299"/>
            <a:ext cx="3563726" cy="20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6868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5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40A230C-EF4A-144D-3D62-61E9CC1F30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464792"/>
              </p:ext>
            </p:extLst>
          </p:nvPr>
        </p:nvGraphicFramePr>
        <p:xfrm>
          <a:off x="442217" y="1826255"/>
          <a:ext cx="8257121" cy="2796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270;p2">
            <a:extLst>
              <a:ext uri="{FF2B5EF4-FFF2-40B4-BE49-F238E27FC236}">
                <a16:creationId xmlns:a16="http://schemas.microsoft.com/office/drawing/2014/main" id="{180D86E7-36BB-E5BB-58FB-30657F41179A}"/>
              </a:ext>
            </a:extLst>
          </p:cNvPr>
          <p:cNvSpPr txBox="1"/>
          <p:nvPr/>
        </p:nvSpPr>
        <p:spPr>
          <a:xfrm>
            <a:off x="442218" y="752540"/>
            <a:ext cx="798449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Alert Management: </a:t>
            </a:r>
            <a:r>
              <a:rPr lang="en-US" sz="2000" b="1" dirty="0">
                <a:latin typeface="Century Gothic" panose="020B0502020202020204" pitchFamily="34" charset="0"/>
              </a:rPr>
              <a:t>Cloud Detections Matter</a:t>
            </a:r>
            <a:endParaRPr lang="en-US" sz="2000" b="1" dirty="0">
              <a:latin typeface="Century Gothic" panose="020B0502020202020204" pitchFamily="34" charset="0"/>
              <a:sym typeface="Century Gothic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A29F9-1100-D6C2-1027-477A61204B16}"/>
              </a:ext>
            </a:extLst>
          </p:cNvPr>
          <p:cNvGrpSpPr/>
          <p:nvPr/>
        </p:nvGrpSpPr>
        <p:grpSpPr>
          <a:xfrm>
            <a:off x="509640" y="1289262"/>
            <a:ext cx="6552000" cy="45754"/>
            <a:chOff x="518746" y="1804418"/>
            <a:chExt cx="3549404" cy="497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F1E69E-2314-D5AF-E0D2-CC10C4561CE0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E9603E-969B-E617-C879-DC6EAA85FD6E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36CEB0-805E-AB35-EA40-1DA6EC442473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40605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CC1EC15E-A8F9-82AD-354A-D11C8F7481B1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Google Shape;274;p2">
            <a:extLst>
              <a:ext uri="{FF2B5EF4-FFF2-40B4-BE49-F238E27FC236}">
                <a16:creationId xmlns:a16="http://schemas.microsoft.com/office/drawing/2014/main" id="{CA745486-26ED-DB32-F440-1D9950D825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6550DE-FF65-EAE5-55AF-7ADD97CBC959}"/>
              </a:ext>
            </a:extLst>
          </p:cNvPr>
          <p:cNvSpPr/>
          <p:nvPr/>
        </p:nvSpPr>
        <p:spPr>
          <a:xfrm>
            <a:off x="301676" y="1534888"/>
            <a:ext cx="2655690" cy="3374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EFA6F2-9411-5DDA-F203-740CEBCE4F2B}"/>
              </a:ext>
            </a:extLst>
          </p:cNvPr>
          <p:cNvSpPr/>
          <p:nvPr/>
        </p:nvSpPr>
        <p:spPr>
          <a:xfrm>
            <a:off x="3244155" y="1534888"/>
            <a:ext cx="2655690" cy="3374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7518E8-8776-E0C1-FA80-11174C8F9A5B}"/>
              </a:ext>
            </a:extLst>
          </p:cNvPr>
          <p:cNvSpPr/>
          <p:nvPr/>
        </p:nvSpPr>
        <p:spPr>
          <a:xfrm>
            <a:off x="6186634" y="1539265"/>
            <a:ext cx="2655690" cy="3374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65252C0-074A-B4C0-F35D-D5E4D0547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533" y="1701950"/>
            <a:ext cx="1371600" cy="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62675-700D-C3BD-6379-ACD161F7F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94" t="31026" r="9975" b="30978"/>
          <a:stretch/>
        </p:blipFill>
        <p:spPr bwMode="auto">
          <a:xfrm>
            <a:off x="6597908" y="1838543"/>
            <a:ext cx="1828800" cy="5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B33E59A5-D0A3-93D2-9AF3-40CF6DE93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331" y="1818582"/>
            <a:ext cx="1045029" cy="6252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DB61E4-8807-B91F-36ED-78C42AF4D5DF}"/>
              </a:ext>
            </a:extLst>
          </p:cNvPr>
          <p:cNvSpPr txBox="1"/>
          <p:nvPr/>
        </p:nvSpPr>
        <p:spPr>
          <a:xfrm>
            <a:off x="493612" y="2709267"/>
            <a:ext cx="2348441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Amazon Web Services (AWS)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Logging and events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Visibility and alerting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Automation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Secure storage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Custom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15074-F3C4-C962-2DE7-7298697BB08C}"/>
              </a:ext>
            </a:extLst>
          </p:cNvPr>
          <p:cNvSpPr txBox="1"/>
          <p:nvPr/>
        </p:nvSpPr>
        <p:spPr>
          <a:xfrm>
            <a:off x="3436092" y="2709267"/>
            <a:ext cx="237158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Google Cloud Provider (GCP)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Admin Activity audit logs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Data Access audit logs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System Event audit logs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Policy Denied audit logs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E6DAF-1A09-B534-4711-449332978A45}"/>
              </a:ext>
            </a:extLst>
          </p:cNvPr>
          <p:cNvSpPr txBox="1"/>
          <p:nvPr/>
        </p:nvSpPr>
        <p:spPr>
          <a:xfrm>
            <a:off x="6378571" y="2716327"/>
            <a:ext cx="227181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Microsoft Azure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Activity logs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Azure Resource logs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Azure Active Directory reporting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Virtual machines and cloud services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Azure Storage Analytics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Network security group (NSG) flow logs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Application insight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ES" sz="1000" dirty="0">
                <a:latin typeface="Century Gothic" panose="020B0502020202020204" pitchFamily="34" charset="0"/>
              </a:rPr>
              <a:t>Process data / security alerts</a:t>
            </a:r>
          </a:p>
        </p:txBody>
      </p:sp>
      <p:sp>
        <p:nvSpPr>
          <p:cNvPr id="3" name="Google Shape;270;p2">
            <a:extLst>
              <a:ext uri="{FF2B5EF4-FFF2-40B4-BE49-F238E27FC236}">
                <a16:creationId xmlns:a16="http://schemas.microsoft.com/office/drawing/2014/main" id="{8ED106D4-CEBD-034B-2853-D3A266AF8AA5}"/>
              </a:ext>
            </a:extLst>
          </p:cNvPr>
          <p:cNvSpPr txBox="1"/>
          <p:nvPr/>
        </p:nvSpPr>
        <p:spPr>
          <a:xfrm>
            <a:off x="442218" y="752540"/>
            <a:ext cx="798449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solidFill>
                  <a:srgbClr val="000000"/>
                </a:solidFill>
              </a:rPr>
              <a:t>Alert Management: Current Auditing Options by Cloud Vendor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BCBEB-8F09-136F-B1B8-4EC21A40D85B}"/>
              </a:ext>
            </a:extLst>
          </p:cNvPr>
          <p:cNvGrpSpPr/>
          <p:nvPr/>
        </p:nvGrpSpPr>
        <p:grpSpPr>
          <a:xfrm>
            <a:off x="509638" y="1289262"/>
            <a:ext cx="7812000" cy="45754"/>
            <a:chOff x="518746" y="1804418"/>
            <a:chExt cx="3549404" cy="497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6780F-1004-134F-A832-EF57BBA4E2CF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8E0684-D828-AA07-73F7-ABF61E555B97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80504F-59D6-9F8B-C619-97840298FA25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4245697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890E8458-70D7-9F2A-85DF-C16329EEE96D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74;p2">
            <a:extLst>
              <a:ext uri="{FF2B5EF4-FFF2-40B4-BE49-F238E27FC236}">
                <a16:creationId xmlns:a16="http://schemas.microsoft.com/office/drawing/2014/main" id="{D441E3FB-3D47-B6AA-D8A6-9AA66C5EF2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0;p2">
            <a:extLst>
              <a:ext uri="{FF2B5EF4-FFF2-40B4-BE49-F238E27FC236}">
                <a16:creationId xmlns:a16="http://schemas.microsoft.com/office/drawing/2014/main" id="{70EB0DD8-9DCC-C36B-8A33-CA3F84877D7C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Alert Management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B58976-0560-7693-90AF-BB49DA20288E}"/>
              </a:ext>
            </a:extLst>
          </p:cNvPr>
          <p:cNvGrpSpPr/>
          <p:nvPr/>
        </p:nvGrpSpPr>
        <p:grpSpPr>
          <a:xfrm>
            <a:off x="509640" y="1289262"/>
            <a:ext cx="2304000" cy="45754"/>
            <a:chOff x="518746" y="1804418"/>
            <a:chExt cx="3549404" cy="497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93B4F3-16C2-AC62-D1AF-B2678DEDD790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EB7DA6-DB1F-6C1C-C6EF-D8E82074CC96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1C1035-9C2C-9FC1-9991-3698430E8E1D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1" name="Google Shape;419;g1fc759f9ae8_0_1305">
            <a:extLst>
              <a:ext uri="{FF2B5EF4-FFF2-40B4-BE49-F238E27FC236}">
                <a16:creationId xmlns:a16="http://schemas.microsoft.com/office/drawing/2014/main" id="{CD9C92EA-496F-1B36-5DF5-D5C7940F50F2}"/>
              </a:ext>
            </a:extLst>
          </p:cNvPr>
          <p:cNvSpPr txBox="1">
            <a:spLocks/>
          </p:cNvSpPr>
          <p:nvPr/>
        </p:nvSpPr>
        <p:spPr>
          <a:xfrm>
            <a:off x="509638" y="2495154"/>
            <a:ext cx="7918761" cy="79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−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TR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230187" lvl="1" indent="-230187">
              <a:spcBef>
                <a:spcPts val="0"/>
              </a:spcBef>
              <a:buClr>
                <a:srgbClr val="000000"/>
              </a:buClr>
              <a:buSzPts val="1600"/>
              <a:buFont typeface="Poppins"/>
              <a:buAutoNum type="arabicPeriod"/>
            </a:pPr>
            <a:r>
              <a:rPr lang="en-US" sz="1600" dirty="0">
                <a:solidFill>
                  <a:schemeClr val="bg2"/>
                </a:solidFill>
              </a:rPr>
              <a:t>Out-of-the-box detections are the key to cloud SOC automation</a:t>
            </a:r>
          </a:p>
          <a:p>
            <a:pPr marL="230187" lvl="1" indent="-230187">
              <a:spcBef>
                <a:spcPts val="900"/>
              </a:spcBef>
              <a:buClr>
                <a:srgbClr val="000000"/>
              </a:buClr>
              <a:buSzPts val="1600"/>
              <a:buFont typeface="Poppins"/>
              <a:buAutoNum type="arabicPeriod"/>
            </a:pPr>
            <a:r>
              <a:rPr lang="en-US" sz="1600" dirty="0">
                <a:solidFill>
                  <a:schemeClr val="bg2"/>
                </a:solidFill>
              </a:rPr>
              <a:t>Cloud is a major control area and often a majority of automated SIEM alerts</a:t>
            </a:r>
          </a:p>
        </p:txBody>
      </p:sp>
      <p:sp>
        <p:nvSpPr>
          <p:cNvPr id="12" name="Google Shape;420;g1fc759f9ae8_0_1305">
            <a:extLst>
              <a:ext uri="{FF2B5EF4-FFF2-40B4-BE49-F238E27FC236}">
                <a16:creationId xmlns:a16="http://schemas.microsoft.com/office/drawing/2014/main" id="{85B6C39C-1BF8-9D43-CEB0-20EB75315FC1}"/>
              </a:ext>
            </a:extLst>
          </p:cNvPr>
          <p:cNvSpPr txBox="1">
            <a:spLocks/>
          </p:cNvSpPr>
          <p:nvPr/>
        </p:nvSpPr>
        <p:spPr>
          <a:xfrm>
            <a:off x="500024" y="1992097"/>
            <a:ext cx="5636371" cy="47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sz="3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2200"/>
            </a:pPr>
            <a:r>
              <a:rPr lang="en-US" sz="2000" b="1" dirty="0">
                <a:solidFill>
                  <a:schemeClr val="accent1"/>
                </a:solidFill>
              </a:rPr>
              <a:t>TOP TAKEAWAYS:</a:t>
            </a:r>
          </a:p>
        </p:txBody>
      </p:sp>
    </p:spTree>
    <p:extLst>
      <p:ext uri="{BB962C8B-B14F-4D97-AF65-F5344CB8AC3E}">
        <p14:creationId xmlns:p14="http://schemas.microsoft.com/office/powerpoint/2010/main" val="1383807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890E8458-70D7-9F2A-85DF-C16329EEE96D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74;p2">
            <a:extLst>
              <a:ext uri="{FF2B5EF4-FFF2-40B4-BE49-F238E27FC236}">
                <a16:creationId xmlns:a16="http://schemas.microsoft.com/office/drawing/2014/main" id="{D441E3FB-3D47-B6AA-D8A6-9AA66C5EF2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43;g1fc759f9ae8_0_1613">
            <a:extLst>
              <a:ext uri="{FF2B5EF4-FFF2-40B4-BE49-F238E27FC236}">
                <a16:creationId xmlns:a16="http://schemas.microsoft.com/office/drawing/2014/main" id="{D48ED007-0BCB-4CC5-E973-F29890DE66BA}"/>
              </a:ext>
            </a:extLst>
          </p:cNvPr>
          <p:cNvSpPr txBox="1">
            <a:spLocks/>
          </p:cNvSpPr>
          <p:nvPr/>
        </p:nvSpPr>
        <p:spPr>
          <a:xfrm>
            <a:off x="509640" y="1459673"/>
            <a:ext cx="8170561" cy="262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−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TR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55600" lvl="1" indent="-347663">
              <a:spcBef>
                <a:spcPts val="900"/>
              </a:spcBef>
              <a:buClr>
                <a:srgbClr val="000000"/>
              </a:buClr>
              <a:buSzPts val="1600"/>
              <a:buFont typeface="Poppins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Cloud is Big:</a:t>
            </a:r>
            <a:r>
              <a:rPr lang="en-US" sz="1600" dirty="0">
                <a:solidFill>
                  <a:srgbClr val="000000"/>
                </a:solidFill>
              </a:rPr>
              <a:t> Cloud is a big part of the enterprise detection stack, and enterprises are increasingly defending multiple cloud infrastructure and workspace providers</a:t>
            </a:r>
          </a:p>
          <a:p>
            <a:pPr marL="355600" lvl="1" indent="-347663">
              <a:spcBef>
                <a:spcPts val="900"/>
              </a:spcBef>
              <a:buClr>
                <a:srgbClr val="000000"/>
              </a:buClr>
              <a:buSzPts val="1600"/>
              <a:buFont typeface="Poppins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Augment the Analyst: </a:t>
            </a:r>
            <a:r>
              <a:rPr lang="en-US" sz="1600" dirty="0">
                <a:solidFill>
                  <a:srgbClr val="000000"/>
                </a:solidFill>
              </a:rPr>
              <a:t>Analysts need alerts that are augmented with rich metadata like MITRE ATT&amp;CK tactics and techniques</a:t>
            </a:r>
          </a:p>
          <a:p>
            <a:pPr marL="355600" lvl="1" indent="-347663">
              <a:spcBef>
                <a:spcPts val="900"/>
              </a:spcBef>
              <a:buClr>
                <a:srgbClr val="000000"/>
              </a:buClr>
              <a:buSzPts val="1600"/>
              <a:buFont typeface="NTR"/>
              <a:buAutoNum type="arabicPeriod"/>
            </a:pPr>
            <a:r>
              <a:rPr lang="en-US" sz="1600" b="1" dirty="0">
                <a:solidFill>
                  <a:schemeClr val="dk2"/>
                </a:solidFill>
              </a:rPr>
              <a:t>The 5 Kinds of Detection: </a:t>
            </a:r>
            <a:r>
              <a:rPr lang="en-US" sz="1600" dirty="0">
                <a:solidFill>
                  <a:schemeClr val="dk2"/>
                </a:solidFill>
              </a:rPr>
              <a:t>Help analysts by mapping alerts to a control area: Cloud, Network, Device, Identity, Other</a:t>
            </a:r>
          </a:p>
          <a:p>
            <a:pPr marL="355600" lvl="1" indent="-347663">
              <a:spcBef>
                <a:spcPts val="900"/>
              </a:spcBef>
              <a:buClr>
                <a:srgbClr val="000000"/>
              </a:buClr>
              <a:buSzPts val="1600"/>
              <a:buFont typeface="NTR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OOTB for the Win: </a:t>
            </a:r>
            <a:r>
              <a:rPr lang="en-US" sz="1600" dirty="0">
                <a:solidFill>
                  <a:srgbClr val="000000"/>
                </a:solidFill>
              </a:rPr>
              <a:t>Cloud controls are different – OOTB strategy is the way to go</a:t>
            </a:r>
          </a:p>
          <a:p>
            <a:pPr marL="355600" lvl="1" indent="-347663">
              <a:spcBef>
                <a:spcPts val="900"/>
              </a:spcBef>
              <a:buClr>
                <a:srgbClr val="000000"/>
              </a:buClr>
              <a:buSzPts val="1600"/>
              <a:buFont typeface="NTR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Use a Strategy: </a:t>
            </a:r>
            <a:r>
              <a:rPr lang="en-US" sz="1600" dirty="0">
                <a:solidFill>
                  <a:srgbClr val="000000"/>
                </a:solidFill>
              </a:rPr>
              <a:t>Mapping detections to frameworks increases interoperability and ease of alert management</a:t>
            </a:r>
            <a:endParaRPr lang="en-US" sz="1600" b="1" dirty="0">
              <a:solidFill>
                <a:schemeClr val="dk2"/>
              </a:solidFill>
            </a:endParaRPr>
          </a:p>
        </p:txBody>
      </p:sp>
      <p:sp>
        <p:nvSpPr>
          <p:cNvPr id="4" name="Google Shape;270;p2">
            <a:extLst>
              <a:ext uri="{FF2B5EF4-FFF2-40B4-BE49-F238E27FC236}">
                <a16:creationId xmlns:a16="http://schemas.microsoft.com/office/drawing/2014/main" id="{9A6AD085-E4A5-C248-8E39-9A45D9517DFD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Lessons Learned</a:t>
            </a:r>
            <a:r>
              <a:rPr lang="en-US" sz="2000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: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10B962-8F33-9328-4D13-47AD3A6A63CF}"/>
              </a:ext>
            </a:extLst>
          </p:cNvPr>
          <p:cNvGrpSpPr/>
          <p:nvPr/>
        </p:nvGrpSpPr>
        <p:grpSpPr>
          <a:xfrm>
            <a:off x="509640" y="1289262"/>
            <a:ext cx="2088000" cy="45754"/>
            <a:chOff x="518746" y="1804418"/>
            <a:chExt cx="3549404" cy="497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898651-2930-5C74-705C-BC1B7F8ECF41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9EB6FE-7045-F95B-247C-217CDD63FE15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BF7E4E-469C-81AA-9926-8988391529B6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302466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2">
            <a:extLst>
              <a:ext uri="{FF2B5EF4-FFF2-40B4-BE49-F238E27FC236}">
                <a16:creationId xmlns:a16="http://schemas.microsoft.com/office/drawing/2014/main" id="{A665371A-D841-928B-5039-24E3C9EB0CBF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solidFill>
            <a:schemeClr val="bg1"/>
          </a:soli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g1fc759f9ae8_0_1957"/>
          <p:cNvSpPr txBox="1"/>
          <p:nvPr/>
        </p:nvSpPr>
        <p:spPr>
          <a:xfrm>
            <a:off x="562950" y="207703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b="1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sz="1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274;p2">
            <a:extLst>
              <a:ext uri="{FF2B5EF4-FFF2-40B4-BE49-F238E27FC236}">
                <a16:creationId xmlns:a16="http://schemas.microsoft.com/office/drawing/2014/main" id="{E1F9CDAE-1817-8FAA-856B-4EE3C3603D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0D1CBC-4BC5-7A51-B6C9-531120DF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626" y="3197712"/>
            <a:ext cx="1898374" cy="18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27D8BCA1-0FD3-B040-7823-E96143FCF252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3"/>
          <p:cNvSpPr txBox="1"/>
          <p:nvPr/>
        </p:nvSpPr>
        <p:spPr>
          <a:xfrm>
            <a:off x="442218" y="1792620"/>
            <a:ext cx="7886700" cy="219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 lnSpcReduction="10000"/>
          </a:bodyPr>
          <a:lstStyle/>
          <a:p>
            <a:pPr marL="179388" marR="0" lvl="0" indent="-17938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About Devo </a:t>
            </a:r>
            <a:r>
              <a:rPr lang="en-US" sz="1600" i="0" u="none" strike="noStrike" cap="none" dirty="0" err="1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SciSec</a:t>
            </a:r>
            <a:r>
              <a:rPr lang="en-US" sz="16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 Innovatio</a:t>
            </a:r>
            <a:r>
              <a:rPr lang="en-US" sz="16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n</a:t>
            </a:r>
          </a:p>
          <a:p>
            <a:pPr marL="179388" marR="0" lvl="0" indent="-17938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Research </a:t>
            </a:r>
            <a:r>
              <a:rPr lang="en-US" sz="16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M</a:t>
            </a:r>
            <a:r>
              <a:rPr lang="en-US" sz="16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ethods and </a:t>
            </a:r>
            <a:r>
              <a:rPr lang="en-US" sz="16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S</a:t>
            </a:r>
            <a:r>
              <a:rPr lang="en-US" sz="16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cope</a:t>
            </a:r>
          </a:p>
          <a:p>
            <a:pPr marL="179388" marR="0" lvl="0" indent="-17938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Findings by Theme</a:t>
            </a:r>
          </a:p>
          <a:p>
            <a:pPr marL="671513" lvl="2" indent="-271463">
              <a:lnSpc>
                <a:spcPct val="120000"/>
              </a:lnSpc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Automated SOC</a:t>
            </a:r>
          </a:p>
          <a:p>
            <a:pPr marL="671513" lvl="2" indent="-271463">
              <a:lnSpc>
                <a:spcPct val="120000"/>
              </a:lnSpc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Augmented Analyst</a:t>
            </a:r>
          </a:p>
          <a:p>
            <a:pPr marL="671513" lvl="2" indent="-271463">
              <a:lnSpc>
                <a:spcPct val="120000"/>
              </a:lnSpc>
              <a:spcAft>
                <a:spcPts val="60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Alert Management</a:t>
            </a:r>
          </a:p>
          <a:p>
            <a:pPr marL="179388" lvl="2" indent="-179388">
              <a:lnSpc>
                <a:spcPct val="120000"/>
              </a:lnSpc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T</a:t>
            </a:r>
            <a:r>
              <a:rPr lang="en-US" sz="16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akeaways and Lessons Learned</a:t>
            </a:r>
            <a:endParaRPr lang="en-US" sz="16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  <p:pic>
        <p:nvPicPr>
          <p:cNvPr id="4" name="Google Shape;274;p2">
            <a:extLst>
              <a:ext uri="{FF2B5EF4-FFF2-40B4-BE49-F238E27FC236}">
                <a16:creationId xmlns:a16="http://schemas.microsoft.com/office/drawing/2014/main" id="{831BCB8E-CF69-8DB6-9DD9-2A16DB6F37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0;p2">
            <a:extLst>
              <a:ext uri="{FF2B5EF4-FFF2-40B4-BE49-F238E27FC236}">
                <a16:creationId xmlns:a16="http://schemas.microsoft.com/office/drawing/2014/main" id="{F2B99EFF-5E28-1558-6213-5C3A5E448425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Session Content</a:t>
            </a:r>
            <a:endParaRPr lang="en-US" sz="2000" b="0" i="0" u="none" strike="noStrike" cap="none" dirty="0">
              <a:solidFill>
                <a:schemeClr val="bg2"/>
              </a:solidFill>
              <a:latin typeface="Century Gothic" panose="020B0502020202020204" pitchFamily="34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822F08-C077-03A7-D43C-202567C3E029}"/>
              </a:ext>
            </a:extLst>
          </p:cNvPr>
          <p:cNvGrpSpPr/>
          <p:nvPr/>
        </p:nvGrpSpPr>
        <p:grpSpPr>
          <a:xfrm>
            <a:off x="509641" y="1280381"/>
            <a:ext cx="1944000" cy="45719"/>
            <a:chOff x="518746" y="1804455"/>
            <a:chExt cx="3549404" cy="497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D5B7DD-1137-C818-8809-02F98124E69C}"/>
                </a:ext>
              </a:extLst>
            </p:cNvPr>
            <p:cNvSpPr/>
            <p:nvPr/>
          </p:nvSpPr>
          <p:spPr>
            <a:xfrm>
              <a:off x="518746" y="1804455"/>
              <a:ext cx="212400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1D919D-89A0-F8A9-BF19-C8A80D6DECC1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828D8C-952F-5604-ED7E-8C1C70533D25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8;p2">
            <a:extLst>
              <a:ext uri="{FF2B5EF4-FFF2-40B4-BE49-F238E27FC236}">
                <a16:creationId xmlns:a16="http://schemas.microsoft.com/office/drawing/2014/main" id="{4334B772-207C-5CB6-1E64-1A07BB704ACA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6D19A-012C-4AB9-F9A7-71B452F52192}"/>
              </a:ext>
            </a:extLst>
          </p:cNvPr>
          <p:cNvSpPr/>
          <p:nvPr/>
        </p:nvSpPr>
        <p:spPr>
          <a:xfrm>
            <a:off x="514424" y="1516532"/>
            <a:ext cx="2563598" cy="3268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CEC5C-AB42-5721-769B-7C68643A682C}"/>
              </a:ext>
            </a:extLst>
          </p:cNvPr>
          <p:cNvSpPr/>
          <p:nvPr/>
        </p:nvSpPr>
        <p:spPr>
          <a:xfrm>
            <a:off x="6226202" y="1532993"/>
            <a:ext cx="2563598" cy="3268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8CF19B-ECD0-4DCA-CFF3-C74BDDECAA66}"/>
              </a:ext>
            </a:extLst>
          </p:cNvPr>
          <p:cNvSpPr/>
          <p:nvPr/>
        </p:nvSpPr>
        <p:spPr>
          <a:xfrm>
            <a:off x="3375436" y="1532993"/>
            <a:ext cx="2563598" cy="3268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Google Shape;286;p4">
            <a:extLst>
              <a:ext uri="{FF2B5EF4-FFF2-40B4-BE49-F238E27FC236}">
                <a16:creationId xmlns:a16="http://schemas.microsoft.com/office/drawing/2014/main" id="{E9E3F9E7-486A-AEE4-A628-F13AE2CCD523}"/>
              </a:ext>
            </a:extLst>
          </p:cNvPr>
          <p:cNvSpPr txBox="1"/>
          <p:nvPr/>
        </p:nvSpPr>
        <p:spPr>
          <a:xfrm>
            <a:off x="3553357" y="1986339"/>
            <a:ext cx="240751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</a:t>
            </a:r>
            <a:r>
              <a:rPr lang="en-US" sz="1000" b="1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0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Automated SOC Controls</a:t>
            </a:r>
            <a:endParaRPr sz="1000" b="1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  <a:p>
            <a:pPr marL="290513" marR="0" lvl="0" indent="-138113" algn="l" rtl="0">
              <a:spcBef>
                <a:spcPts val="0"/>
              </a:spcBef>
              <a:spcAft>
                <a:spcPts val="300"/>
              </a:spcAft>
              <a:buSzPct val="75000"/>
              <a:buFont typeface="Century Gothic"/>
              <a:buChar char="●"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Detective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  <a:p>
            <a:pPr marL="290513" marR="0" lvl="0" indent="-138113" algn="l" rtl="0">
              <a:spcBef>
                <a:spcPts val="0"/>
              </a:spcBef>
              <a:spcAft>
                <a:spcPts val="300"/>
              </a:spcAft>
              <a:buSzPct val="75000"/>
              <a:buFont typeface="Century Gothic"/>
              <a:buChar char="●"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Corrective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  <a:p>
            <a:pPr marL="290513" marR="0" lvl="0" indent="-138113" algn="l" rtl="0">
              <a:spcBef>
                <a:spcPts val="0"/>
              </a:spcBef>
              <a:spcAft>
                <a:spcPts val="600"/>
              </a:spcAft>
              <a:buSzPct val="75000"/>
              <a:buFont typeface="Century Gothic"/>
              <a:buChar char="●"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Preventative 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  <p:sp>
        <p:nvSpPr>
          <p:cNvPr id="5" name="Google Shape;288;p4">
            <a:extLst>
              <a:ext uri="{FF2B5EF4-FFF2-40B4-BE49-F238E27FC236}">
                <a16:creationId xmlns:a16="http://schemas.microsoft.com/office/drawing/2014/main" id="{2A99ABCE-683C-FCF5-0758-251C148303CE}"/>
              </a:ext>
            </a:extLst>
          </p:cNvPr>
          <p:cNvSpPr txBox="1"/>
          <p:nvPr/>
        </p:nvSpPr>
        <p:spPr>
          <a:xfrm>
            <a:off x="721472" y="1652521"/>
            <a:ext cx="229384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MISSION:</a:t>
            </a:r>
            <a:endParaRPr lang="en-US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Google Shape;289;p4">
            <a:extLst>
              <a:ext uri="{FF2B5EF4-FFF2-40B4-BE49-F238E27FC236}">
                <a16:creationId xmlns:a16="http://schemas.microsoft.com/office/drawing/2014/main" id="{0C4D1070-B1F0-C06E-20A3-277D8E5D4251}"/>
              </a:ext>
            </a:extLst>
          </p:cNvPr>
          <p:cNvSpPr txBox="1"/>
          <p:nvPr/>
        </p:nvSpPr>
        <p:spPr>
          <a:xfrm>
            <a:off x="3592446" y="4325264"/>
            <a:ext cx="207769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*</a:t>
            </a:r>
            <a:r>
              <a:rPr lang="en-US" sz="800" b="1" i="1" dirty="0">
                <a:solidFill>
                  <a:srgbClr val="013D79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800" i="1" dirty="0">
                <a:solidFill>
                  <a:schemeClr val="dk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Reported #1 analyst pain point from Devo annual SOC Performance Report</a:t>
            </a:r>
            <a:endParaRPr sz="800" i="1" dirty="0">
              <a:latin typeface="Century Gothic" panose="020B0502020202020204" pitchFamily="34" charset="0"/>
            </a:endParaRPr>
          </a:p>
        </p:txBody>
      </p:sp>
      <p:sp>
        <p:nvSpPr>
          <p:cNvPr id="7" name="Google Shape;290;p4">
            <a:extLst>
              <a:ext uri="{FF2B5EF4-FFF2-40B4-BE49-F238E27FC236}">
                <a16:creationId xmlns:a16="http://schemas.microsoft.com/office/drawing/2014/main" id="{D78F650D-A45B-12C1-FDBB-B7AA7467532F}"/>
              </a:ext>
            </a:extLst>
          </p:cNvPr>
          <p:cNvSpPr txBox="1"/>
          <p:nvPr/>
        </p:nvSpPr>
        <p:spPr>
          <a:xfrm>
            <a:off x="6395659" y="1927009"/>
            <a:ext cx="22388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139700" marR="0" lvl="0" indent="-13017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Assess</a:t>
            </a:r>
            <a:endParaRPr lang="en-US" sz="1000" dirty="0">
              <a:solidFill>
                <a:schemeClr val="bg2"/>
              </a:solidFill>
              <a:latin typeface="Century Gothic" panose="020B0502020202020204" pitchFamily="34" charset="0"/>
              <a:cs typeface="Poppins" pitchFamily="2" charset="77"/>
            </a:endParaRPr>
          </a:p>
          <a:p>
            <a:pPr marL="139700" marR="0" lvl="3" indent="-130175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Prioritize gaps</a:t>
            </a:r>
            <a:endParaRPr lang="en-US" sz="1000" dirty="0">
              <a:solidFill>
                <a:schemeClr val="bg2"/>
              </a:solidFill>
              <a:latin typeface="Century Gothic" panose="020B0502020202020204" pitchFamily="34" charset="0"/>
              <a:cs typeface="Poppins" pitchFamily="2" charset="77"/>
            </a:endParaRPr>
          </a:p>
          <a:p>
            <a:pPr marL="139700" marR="0" lvl="3" indent="-130175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Tune defenses</a:t>
            </a:r>
            <a:endParaRPr lang="en-US" sz="1000" dirty="0">
              <a:solidFill>
                <a:schemeClr val="bg2"/>
              </a:solidFill>
              <a:latin typeface="Century Gothic" panose="020B0502020202020204" pitchFamily="34" charset="0"/>
              <a:cs typeface="Poppins" pitchFamily="2" charset="77"/>
            </a:endParaRPr>
          </a:p>
        </p:txBody>
      </p:sp>
      <p:sp>
        <p:nvSpPr>
          <p:cNvPr id="9" name="Google Shape;292;p4">
            <a:extLst>
              <a:ext uri="{FF2B5EF4-FFF2-40B4-BE49-F238E27FC236}">
                <a16:creationId xmlns:a16="http://schemas.microsoft.com/office/drawing/2014/main" id="{B45764D0-04C2-E3A8-A7D6-1B11FACD1CFB}"/>
              </a:ext>
            </a:extLst>
          </p:cNvPr>
          <p:cNvSpPr txBox="1"/>
          <p:nvPr/>
        </p:nvSpPr>
        <p:spPr>
          <a:xfrm>
            <a:off x="6390750" y="1646421"/>
            <a:ext cx="1634038" cy="276999"/>
          </a:xfrm>
          <a:prstGeom prst="rect">
            <a:avLst/>
          </a:prstGeom>
          <a:noFill/>
        </p:spPr>
        <p:txBody>
          <a:bodyPr wrap="square" lIns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en-US" sz="1200" dirty="0">
                <a:solidFill>
                  <a:schemeClr val="accent1"/>
                </a:solidFill>
                <a:latin typeface="Century Gothic" panose="020B0502020202020204" pitchFamily="34" charset="0"/>
                <a:sym typeface="Century Gothic"/>
              </a:rPr>
              <a:t>RESEARCH PROCESS:</a:t>
            </a:r>
            <a:endParaRPr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9D659-4AB4-B5E3-CC93-293621AF9C08}"/>
              </a:ext>
            </a:extLst>
          </p:cNvPr>
          <p:cNvSpPr txBox="1"/>
          <p:nvPr/>
        </p:nvSpPr>
        <p:spPr>
          <a:xfrm>
            <a:off x="3553357" y="1646421"/>
            <a:ext cx="1928744" cy="276999"/>
          </a:xfrm>
          <a:prstGeom prst="rect">
            <a:avLst/>
          </a:prstGeom>
          <a:noFill/>
        </p:spPr>
        <p:txBody>
          <a:bodyPr wrap="square" lIns="0" anchor="ctr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RESEARCH THEMES</a:t>
            </a:r>
            <a:r>
              <a:rPr lang="en-US" sz="1200" b="1" i="0" u="none" strike="noStrike" cap="none" dirty="0">
                <a:solidFill>
                  <a:schemeClr val="accent1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:</a:t>
            </a:r>
            <a:endParaRPr lang="en-US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Google Shape;274;p2">
            <a:extLst>
              <a:ext uri="{FF2B5EF4-FFF2-40B4-BE49-F238E27FC236}">
                <a16:creationId xmlns:a16="http://schemas.microsoft.com/office/drawing/2014/main" id="{908F4343-C366-319C-F9A6-862F422D35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627DF2F-96CF-5B6D-14C8-6F3438E67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499739"/>
              </p:ext>
            </p:extLst>
          </p:nvPr>
        </p:nvGraphicFramePr>
        <p:xfrm>
          <a:off x="6184055" y="2784605"/>
          <a:ext cx="2647891" cy="2036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84F824A-2C38-ED02-93ED-FFA998C69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267" y="1681758"/>
            <a:ext cx="740921" cy="304581"/>
          </a:xfrm>
          <a:prstGeom prst="rect">
            <a:avLst/>
          </a:prstGeom>
        </p:spPr>
      </p:pic>
      <p:sp>
        <p:nvSpPr>
          <p:cNvPr id="20" name="Google Shape;270;p2">
            <a:extLst>
              <a:ext uri="{FF2B5EF4-FFF2-40B4-BE49-F238E27FC236}">
                <a16:creationId xmlns:a16="http://schemas.microsoft.com/office/drawing/2014/main" id="{06409533-149A-886E-CC0C-D7552D0621A8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About Devo </a:t>
            </a:r>
            <a:r>
              <a:rPr lang="en-US" sz="2000" b="1" dirty="0" err="1">
                <a:latin typeface="Century Gothic" panose="020B0502020202020204" pitchFamily="34" charset="0"/>
              </a:rPr>
              <a:t>SciSec</a:t>
            </a:r>
            <a:r>
              <a:rPr lang="en-US" sz="2000" b="1" dirty="0">
                <a:latin typeface="Century Gothic" panose="020B0502020202020204" pitchFamily="34" charset="0"/>
              </a:rPr>
              <a:t> and Innovation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7757D2-050E-F381-0F1E-0C1FE690070E}"/>
              </a:ext>
            </a:extLst>
          </p:cNvPr>
          <p:cNvGrpSpPr/>
          <p:nvPr/>
        </p:nvGrpSpPr>
        <p:grpSpPr>
          <a:xfrm>
            <a:off x="509641" y="1289262"/>
            <a:ext cx="4284000" cy="45754"/>
            <a:chOff x="518746" y="1804418"/>
            <a:chExt cx="3549404" cy="4976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2AF2A2-19C1-8D12-AAD5-69F4B995DF8C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E83B6E-0D6F-6E24-4EC8-B7C15294993D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8BC2D-992C-5B27-E8F7-243F5B07BA1D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25" name="Google Shape;286;p4">
            <a:extLst>
              <a:ext uri="{FF2B5EF4-FFF2-40B4-BE49-F238E27FC236}">
                <a16:creationId xmlns:a16="http://schemas.microsoft.com/office/drawing/2014/main" id="{AC9C108C-DCA1-C3CC-E64E-B5239E9E931F}"/>
              </a:ext>
            </a:extLst>
          </p:cNvPr>
          <p:cNvSpPr txBox="1"/>
          <p:nvPr/>
        </p:nvSpPr>
        <p:spPr>
          <a:xfrm>
            <a:off x="3592446" y="2804727"/>
            <a:ext cx="20103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2</a:t>
            </a:r>
            <a:r>
              <a:rPr lang="en-US" sz="1000" b="1" i="0" u="none" strike="noStrike" cap="none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. </a:t>
            </a:r>
            <a:r>
              <a:rPr lang="en-US" sz="10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Augmented Analyst</a:t>
            </a:r>
            <a:endParaRPr sz="1000" b="1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  <a:p>
            <a:pPr marL="290513" indent="-138113">
              <a:spcAft>
                <a:spcPts val="300"/>
              </a:spcAft>
              <a:buSzPct val="75000"/>
              <a:buFont typeface="Century Gothic"/>
              <a:buChar char="●"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Empowered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  <a:p>
            <a:pPr marL="290513" indent="-138113">
              <a:spcAft>
                <a:spcPts val="300"/>
              </a:spcAft>
              <a:buSzPct val="75000"/>
              <a:buFont typeface="Century Gothic"/>
              <a:buChar char="●"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Enabled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  <a:p>
            <a:pPr marL="290513" indent="-138113">
              <a:spcAft>
                <a:spcPts val="600"/>
              </a:spcAft>
              <a:buSzPct val="75000"/>
              <a:buFont typeface="Century Gothic"/>
              <a:buChar char="●"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Educated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  <p:sp>
        <p:nvSpPr>
          <p:cNvPr id="26" name="Google Shape;286;p4">
            <a:extLst>
              <a:ext uri="{FF2B5EF4-FFF2-40B4-BE49-F238E27FC236}">
                <a16:creationId xmlns:a16="http://schemas.microsoft.com/office/drawing/2014/main" id="{F017DC39-E6C5-C1C1-E989-6A9871042FE4}"/>
              </a:ext>
            </a:extLst>
          </p:cNvPr>
          <p:cNvSpPr txBox="1"/>
          <p:nvPr/>
        </p:nvSpPr>
        <p:spPr>
          <a:xfrm>
            <a:off x="3592446" y="3623115"/>
            <a:ext cx="24075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3. Alert Management*</a:t>
            </a:r>
            <a:endParaRPr sz="1000" b="1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  <a:p>
            <a:pPr marL="290513" lvl="0" indent="-138113">
              <a:spcAft>
                <a:spcPts val="300"/>
              </a:spcAft>
              <a:buSzPct val="75000"/>
              <a:buFont typeface="Century Gothic"/>
              <a:buChar char="●"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Customizable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  <a:p>
            <a:pPr marL="290513" lvl="0" indent="-138113">
              <a:spcAft>
                <a:spcPts val="300"/>
              </a:spcAft>
              <a:buSzPct val="75000"/>
              <a:buFont typeface="Century Gothic"/>
              <a:buChar char="●"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Reusable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  <a:p>
            <a:pPr marL="290513" lvl="0" indent="-138113">
              <a:spcAft>
                <a:spcPts val="300"/>
              </a:spcAft>
              <a:buSzPct val="75000"/>
              <a:buFont typeface="Century Gothic"/>
              <a:buChar char="●"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Across vendor products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ea typeface="Century Gothic"/>
              <a:cs typeface="Poppins" pitchFamily="2" charset="77"/>
              <a:sym typeface="Century Gothic"/>
            </a:endParaRPr>
          </a:p>
        </p:txBody>
      </p:sp>
      <p:sp>
        <p:nvSpPr>
          <p:cNvPr id="13" name="Google Shape;288;p4">
            <a:extLst>
              <a:ext uri="{FF2B5EF4-FFF2-40B4-BE49-F238E27FC236}">
                <a16:creationId xmlns:a16="http://schemas.microsoft.com/office/drawing/2014/main" id="{DC8C306C-F2A4-D7D4-E5A4-A2C13D728D97}"/>
              </a:ext>
            </a:extLst>
          </p:cNvPr>
          <p:cNvSpPr txBox="1"/>
          <p:nvPr/>
        </p:nvSpPr>
        <p:spPr>
          <a:xfrm>
            <a:off x="730106" y="2063283"/>
            <a:ext cx="21196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Poppins" pitchFamily="2" charset="77"/>
                <a:sym typeface="Century Gothic"/>
              </a:rPr>
              <a:t>Conduct security research on emerging threats and customer security problems to deliver novel security use cases.</a:t>
            </a:r>
            <a:endParaRPr sz="1000" dirty="0">
              <a:solidFill>
                <a:schemeClr val="bg2"/>
              </a:solidFill>
              <a:latin typeface="Century Gothic" panose="020B0502020202020204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47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8;p2">
            <a:extLst>
              <a:ext uri="{FF2B5EF4-FFF2-40B4-BE49-F238E27FC236}">
                <a16:creationId xmlns:a16="http://schemas.microsoft.com/office/drawing/2014/main" id="{090F1910-479F-CF66-CFAF-6EA0823C9A87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Google Shape;274;p2">
            <a:extLst>
              <a:ext uri="{FF2B5EF4-FFF2-40B4-BE49-F238E27FC236}">
                <a16:creationId xmlns:a16="http://schemas.microsoft.com/office/drawing/2014/main" id="{0086E463-5F5C-4CBF-F84A-05E0FEB74F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ED9E17-865B-DD40-3496-F078B05A5F3F}"/>
              </a:ext>
            </a:extLst>
          </p:cNvPr>
          <p:cNvSpPr txBox="1"/>
          <p:nvPr/>
        </p:nvSpPr>
        <p:spPr>
          <a:xfrm>
            <a:off x="527060" y="1597384"/>
            <a:ext cx="4572000" cy="262475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225425" marR="0" lvl="1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Team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914400" marR="0" lvl="2" indent="-5953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</a:pP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- Detections Engineers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914400" marR="0" lvl="2" indent="-5953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</a:pP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- ML/AI Data Scientists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914400" marR="0" lvl="2" indent="-5953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</a:pP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- Security Researchers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914400" marR="0" lvl="2" indent="-595313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ts val="1100"/>
            </a:pP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- QA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225425" marR="0" lvl="1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Technology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914400" marR="0" lvl="2" indent="-5953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</a:pP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- Detections (product content)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914400" marR="0" lvl="2" indent="-5953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</a:pP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- ML models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914400" marR="0" lvl="2" indent="-5953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</a:pP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- Test infrastructure (vendor products)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914400" marR="0" lvl="2" indent="-5953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- </a:t>
            </a:r>
            <a:r>
              <a:rPr lang="en-US" u="none" strike="noStrike" dirty="0">
                <a:solidFill>
                  <a:schemeClr val="bg2"/>
                </a:solidFill>
                <a:latin typeface="Century Gothic" panose="020B0502020202020204" pitchFamily="34" charset="0"/>
                <a:sym typeface="Arial"/>
              </a:rPr>
              <a:t>Cloud providers (AWS, GCP, Azure)</a:t>
            </a:r>
            <a:endParaRPr lang="en-US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Google Shape;270;p2">
            <a:extLst>
              <a:ext uri="{FF2B5EF4-FFF2-40B4-BE49-F238E27FC236}">
                <a16:creationId xmlns:a16="http://schemas.microsoft.com/office/drawing/2014/main" id="{DA02F2BF-915B-1A84-2FC8-A26E1735CBEA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About Devo </a:t>
            </a:r>
            <a:r>
              <a:rPr lang="en-US" sz="2000" b="1" dirty="0" err="1">
                <a:latin typeface="Century Gothic" panose="020B0502020202020204" pitchFamily="34" charset="0"/>
              </a:rPr>
              <a:t>SciSec</a:t>
            </a:r>
            <a:r>
              <a:rPr lang="en-US" sz="2000" b="1" dirty="0">
                <a:latin typeface="Century Gothic" panose="020B0502020202020204" pitchFamily="34" charset="0"/>
              </a:rPr>
              <a:t> Research Lab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339325-7DB5-717C-0977-2C464F11EAE4}"/>
              </a:ext>
            </a:extLst>
          </p:cNvPr>
          <p:cNvGrpSpPr/>
          <p:nvPr/>
        </p:nvGrpSpPr>
        <p:grpSpPr>
          <a:xfrm>
            <a:off x="509641" y="1289262"/>
            <a:ext cx="4104000" cy="45754"/>
            <a:chOff x="518746" y="1804418"/>
            <a:chExt cx="3549404" cy="497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2D8D00-AFB6-0EC5-F82F-A782B267AA08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41FBD-391C-9DFE-29EB-E86DB45CADA8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D56F96-10B3-EC4D-C891-12EE7DE2D637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pic>
        <p:nvPicPr>
          <p:cNvPr id="12" name="Picture 11" descr="A picture containing text, indoor, person, person&#10;&#10;Description automatically generated">
            <a:extLst>
              <a:ext uri="{FF2B5EF4-FFF2-40B4-BE49-F238E27FC236}">
                <a16:creationId xmlns:a16="http://schemas.microsoft.com/office/drawing/2014/main" id="{6CDB9880-784A-DC05-087D-EBEB2F4E9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843" r="19988"/>
          <a:stretch/>
        </p:blipFill>
        <p:spPr>
          <a:xfrm>
            <a:off x="4876961" y="1561148"/>
            <a:ext cx="3664898" cy="28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6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2">
            <a:extLst>
              <a:ext uri="{FF2B5EF4-FFF2-40B4-BE49-F238E27FC236}">
                <a16:creationId xmlns:a16="http://schemas.microsoft.com/office/drawing/2014/main" id="{5FE1E114-F618-06DE-2E44-BC7B4FACDDEE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ES"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0ED57B-21D8-EF70-A8A9-0B6E98BF5095}"/>
              </a:ext>
            </a:extLst>
          </p:cNvPr>
          <p:cNvSpPr/>
          <p:nvPr/>
        </p:nvSpPr>
        <p:spPr>
          <a:xfrm>
            <a:off x="4724437" y="1459672"/>
            <a:ext cx="3867050" cy="3226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6AE62A-EC05-48F3-07D2-20DE68077B95}"/>
              </a:ext>
            </a:extLst>
          </p:cNvPr>
          <p:cNvSpPr/>
          <p:nvPr/>
        </p:nvSpPr>
        <p:spPr>
          <a:xfrm>
            <a:off x="509641" y="1459672"/>
            <a:ext cx="3867050" cy="3226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8" name="Google Shape;274;p2">
            <a:extLst>
              <a:ext uri="{FF2B5EF4-FFF2-40B4-BE49-F238E27FC236}">
                <a16:creationId xmlns:a16="http://schemas.microsoft.com/office/drawing/2014/main" id="{F22F492A-B121-6E20-96B9-E29E897350B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19;g1fc759f9ae8_0_33">
            <a:extLst>
              <a:ext uri="{FF2B5EF4-FFF2-40B4-BE49-F238E27FC236}">
                <a16:creationId xmlns:a16="http://schemas.microsoft.com/office/drawing/2014/main" id="{3F235EDC-067C-72D1-181F-4306A43332BE}"/>
              </a:ext>
            </a:extLst>
          </p:cNvPr>
          <p:cNvSpPr txBox="1">
            <a:spLocks/>
          </p:cNvSpPr>
          <p:nvPr/>
        </p:nvSpPr>
        <p:spPr>
          <a:xfrm>
            <a:off x="723051" y="1910991"/>
            <a:ext cx="3656100" cy="29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092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Devo </a:t>
            </a:r>
            <a:r>
              <a:rPr lang="en-US" sz="1200" dirty="0" err="1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SciSec</a:t>
            </a: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 security researchers:</a:t>
            </a:r>
            <a:endParaRPr lang="en-US" sz="1200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267460" indent="-178306">
              <a:spcBef>
                <a:spcPts val="1000"/>
              </a:spcBef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Analyzed cloud SIEM detections from more than 300 enterprises and MSPs that have active, firing alerts.</a:t>
            </a:r>
            <a:endParaRPr lang="en-US" sz="1200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267460" indent="-178306">
              <a:spcBef>
                <a:spcPts val="1000"/>
              </a:spcBef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Applied novel machine learning (ML) and natural language processing (NLP) to alert metadata in order to map detections to MITRE ATT&amp;CK® and Zero Trust Architecture.</a:t>
            </a:r>
            <a:endParaRPr lang="en-US" sz="1200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267460" indent="-178306">
              <a:spcBef>
                <a:spcPts val="1000"/>
              </a:spcBef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Explored further ML and NLP methods to analyze cloud alert metadata as a corpus in order to map attacker motives and stories using semantic relationships. </a:t>
            </a:r>
            <a:endParaRPr lang="en-US" sz="12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Google Shape;320;g1fc759f9ae8_0_33">
            <a:extLst>
              <a:ext uri="{FF2B5EF4-FFF2-40B4-BE49-F238E27FC236}">
                <a16:creationId xmlns:a16="http://schemas.microsoft.com/office/drawing/2014/main" id="{CB6A719B-54AD-EDE5-1709-74162F16ABE4}"/>
              </a:ext>
            </a:extLst>
          </p:cNvPr>
          <p:cNvSpPr txBox="1">
            <a:spLocks/>
          </p:cNvSpPr>
          <p:nvPr/>
        </p:nvSpPr>
        <p:spPr>
          <a:xfrm>
            <a:off x="4922298" y="1910991"/>
            <a:ext cx="3498652" cy="29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1869" indent="-171450">
              <a:buSzPts val="105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6035 alerts used in analysis</a:t>
            </a:r>
            <a:b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</a:b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(15141 alerts in sample)</a:t>
            </a:r>
            <a:endParaRPr lang="en-US" sz="1200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449263" lvl="1" indent="-88900">
              <a:spcBef>
                <a:spcPts val="300"/>
              </a:spcBef>
              <a:buSzPts val="1050"/>
              <a:buFont typeface="Arial"/>
              <a:buChar char="-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Sample period: </a:t>
            </a:r>
            <a:b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</a:b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1 August-31 December 2022</a:t>
            </a:r>
            <a:endParaRPr lang="en-US" sz="1200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221869" indent="-171450">
              <a:spcBef>
                <a:spcPts val="700"/>
              </a:spcBef>
              <a:buSzPts val="105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398 SIEMs (Devo domains) with out-of-the-box (OOTB) alerts deployed</a:t>
            </a:r>
          </a:p>
          <a:p>
            <a:pPr marL="221869" indent="-171450">
              <a:spcBef>
                <a:spcPts val="700"/>
              </a:spcBef>
              <a:buSzPts val="105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Enterprises span industries, including:</a:t>
            </a:r>
          </a:p>
          <a:p>
            <a:pPr marL="449263" lvl="1" indent="-96838">
              <a:spcBef>
                <a:spcPts val="700"/>
              </a:spcBef>
              <a:buSzPts val="1050"/>
              <a:buFont typeface="Arial"/>
              <a:buChar char="-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MSSPs, financial services, retail, technology, education, and operational technology (manufacturing, hospitals, transportation, etc.)</a:t>
            </a:r>
            <a:endParaRPr lang="en-US" sz="1200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461962" lvl="1" indent="-109537">
              <a:spcBef>
                <a:spcPts val="700"/>
              </a:spcBef>
              <a:buSzPts val="1050"/>
              <a:buFont typeface="Arial"/>
              <a:buChar char="-"/>
            </a:pPr>
            <a:r>
              <a:rPr lang="en-US" sz="1200" dirty="0">
                <a:solidFill>
                  <a:schemeClr val="bg2"/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rPr>
              <a:t>Federal and defense-related detections are not in scope</a:t>
            </a:r>
          </a:p>
        </p:txBody>
      </p:sp>
      <p:sp>
        <p:nvSpPr>
          <p:cNvPr id="5" name="Google Shape;321;g1fc759f9ae8_0_33">
            <a:extLst>
              <a:ext uri="{FF2B5EF4-FFF2-40B4-BE49-F238E27FC236}">
                <a16:creationId xmlns:a16="http://schemas.microsoft.com/office/drawing/2014/main" id="{F9DFFB29-E26B-F662-E2D3-7DF5BFB02341}"/>
              </a:ext>
            </a:extLst>
          </p:cNvPr>
          <p:cNvSpPr txBox="1"/>
          <p:nvPr/>
        </p:nvSpPr>
        <p:spPr>
          <a:xfrm>
            <a:off x="723051" y="1672619"/>
            <a:ext cx="1905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None/>
            </a:pPr>
            <a:r>
              <a:rPr lang="en-US" sz="1600" b="1" i="0" u="none" strike="noStrike" cap="none" dirty="0">
                <a:solidFill>
                  <a:schemeClr val="accen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Methods</a:t>
            </a:r>
            <a:endParaRPr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Google Shape;322;g1fc759f9ae8_0_33">
            <a:extLst>
              <a:ext uri="{FF2B5EF4-FFF2-40B4-BE49-F238E27FC236}">
                <a16:creationId xmlns:a16="http://schemas.microsoft.com/office/drawing/2014/main" id="{A17BD500-7B26-7753-033F-DAE82FF1C689}"/>
              </a:ext>
            </a:extLst>
          </p:cNvPr>
          <p:cNvSpPr txBox="1"/>
          <p:nvPr/>
        </p:nvSpPr>
        <p:spPr>
          <a:xfrm>
            <a:off x="4922298" y="1672619"/>
            <a:ext cx="1905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None/>
            </a:pPr>
            <a:r>
              <a:rPr lang="en-US" sz="1600" b="1" i="0" u="none" strike="noStrike" cap="none" dirty="0">
                <a:solidFill>
                  <a:schemeClr val="accen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Scope</a:t>
            </a:r>
            <a:endParaRPr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70;p2">
            <a:extLst>
              <a:ext uri="{FF2B5EF4-FFF2-40B4-BE49-F238E27FC236}">
                <a16:creationId xmlns:a16="http://schemas.microsoft.com/office/drawing/2014/main" id="{D27680F0-9FE1-842B-843A-13743009CCFF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SzPts val="1600"/>
              <a:buFont typeface="Century Gothic"/>
              <a:buNone/>
            </a:pPr>
            <a:r>
              <a:rPr lang="en-US" sz="2000" b="1" dirty="0">
                <a:solidFill>
                  <a:schemeClr val="bg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Research Methods and Scope</a:t>
            </a:r>
            <a:endParaRPr lang="en-US" sz="20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373D81-33DE-45DC-3D96-1F261948B4BF}"/>
              </a:ext>
            </a:extLst>
          </p:cNvPr>
          <p:cNvGrpSpPr/>
          <p:nvPr/>
        </p:nvGrpSpPr>
        <p:grpSpPr>
          <a:xfrm>
            <a:off x="509641" y="1289262"/>
            <a:ext cx="3744000" cy="45754"/>
            <a:chOff x="518746" y="1804418"/>
            <a:chExt cx="3549404" cy="497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5864AC-8299-2E87-9790-576B984302D5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49A17-52EB-B7DC-91E9-1573D4157165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245227-84CC-8F05-B13B-D22395F672B9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142793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">
            <a:extLst>
              <a:ext uri="{FF2B5EF4-FFF2-40B4-BE49-F238E27FC236}">
                <a16:creationId xmlns:a16="http://schemas.microsoft.com/office/drawing/2014/main" id="{890E8458-70D7-9F2A-85DF-C16329EEE96D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ES"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74;p2">
            <a:extLst>
              <a:ext uri="{FF2B5EF4-FFF2-40B4-BE49-F238E27FC236}">
                <a16:creationId xmlns:a16="http://schemas.microsoft.com/office/drawing/2014/main" id="{D441E3FB-3D47-B6AA-D8A6-9AA66C5EF2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0;p2">
            <a:extLst>
              <a:ext uri="{FF2B5EF4-FFF2-40B4-BE49-F238E27FC236}">
                <a16:creationId xmlns:a16="http://schemas.microsoft.com/office/drawing/2014/main" id="{13D59EE0-B0C6-DB9B-0D08-A5B163ABABE8}"/>
              </a:ext>
            </a:extLst>
          </p:cNvPr>
          <p:cNvSpPr txBox="1"/>
          <p:nvPr/>
        </p:nvSpPr>
        <p:spPr>
          <a:xfrm>
            <a:off x="442217" y="752540"/>
            <a:ext cx="8470963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Scope: MITRE ATT&amp;CK</a:t>
            </a:r>
            <a:r>
              <a:rPr lang="en-US" sz="1800" b="1" baseline="30000" dirty="0">
                <a:latin typeface="Century Gothic" panose="020B0502020202020204" pitchFamily="34" charset="0"/>
              </a:rPr>
              <a:t>®</a:t>
            </a:r>
            <a:r>
              <a:rPr lang="en-US" sz="1800" b="1" dirty="0">
                <a:latin typeface="Century Gothic" panose="020B0502020202020204" pitchFamily="34" charset="0"/>
              </a:rPr>
              <a:t> Cloud Matrix: Infrastructure and Workspace Controls</a:t>
            </a:r>
            <a:endParaRPr lang="en-US" sz="18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1D8CE9-64C7-FC83-1045-3020819399F7}"/>
              </a:ext>
            </a:extLst>
          </p:cNvPr>
          <p:cNvGrpSpPr/>
          <p:nvPr/>
        </p:nvGrpSpPr>
        <p:grpSpPr>
          <a:xfrm>
            <a:off x="509637" y="1289262"/>
            <a:ext cx="8280000" cy="45754"/>
            <a:chOff x="518746" y="1804418"/>
            <a:chExt cx="3549404" cy="497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2753D0-8A1A-8EA9-2331-A777D9DC6648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A2A299-C57C-7F4D-CD72-744B651366C4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38832B-784D-29FA-C52B-67A68B05C57D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3" name="Google Shape;611;p25">
            <a:extLst>
              <a:ext uri="{FF2B5EF4-FFF2-40B4-BE49-F238E27FC236}">
                <a16:creationId xmlns:a16="http://schemas.microsoft.com/office/drawing/2014/main" id="{64879BCD-F6AB-80C7-E0D4-45BC87DC8189}"/>
              </a:ext>
            </a:extLst>
          </p:cNvPr>
          <p:cNvSpPr txBox="1"/>
          <p:nvPr/>
        </p:nvSpPr>
        <p:spPr>
          <a:xfrm>
            <a:off x="500024" y="1459673"/>
            <a:ext cx="4955595" cy="45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075" tIns="14075" rIns="14075" bIns="140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The cloud alerts used in this research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mapped to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MITRE ATT&amp;CK® Cloud Matrix </a:t>
            </a: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actics</a:t>
            </a:r>
            <a:r>
              <a:rPr lang="en-US" sz="1400" b="1" dirty="0">
                <a:latin typeface="Poppins"/>
                <a:ea typeface="Poppins"/>
                <a:cs typeface="Poppins"/>
                <a:sym typeface="Poppins"/>
              </a:rPr>
              <a:t> and Techniques</a:t>
            </a:r>
            <a:endParaRPr lang="en-US"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oogle Shape;336;g1fc759f9ae8_0_1941" descr="Image">
            <a:extLst>
              <a:ext uri="{FF2B5EF4-FFF2-40B4-BE49-F238E27FC236}">
                <a16:creationId xmlns:a16="http://schemas.microsoft.com/office/drawing/2014/main" id="{FD012529-ADE0-5578-6CA2-7F0B1E9B03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24" y="2131931"/>
            <a:ext cx="8258175" cy="2490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02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68;p2">
            <a:extLst>
              <a:ext uri="{FF2B5EF4-FFF2-40B4-BE49-F238E27FC236}">
                <a16:creationId xmlns:a16="http://schemas.microsoft.com/office/drawing/2014/main" id="{0EAF31A2-BB01-A4E9-B006-AEDAD3C55ADD}"/>
              </a:ext>
            </a:extLst>
          </p:cNvPr>
          <p:cNvSpPr/>
          <p:nvPr/>
        </p:nvSpPr>
        <p:spPr>
          <a:xfrm>
            <a:off x="-73326" y="817578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" name="Google Shape;274;p2">
            <a:extLst>
              <a:ext uri="{FF2B5EF4-FFF2-40B4-BE49-F238E27FC236}">
                <a16:creationId xmlns:a16="http://schemas.microsoft.com/office/drawing/2014/main" id="{C5E89CF3-1082-9DAF-1F86-890CB2DD65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E04CD55-5E55-0D81-28EF-EFB54EFB3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8344113"/>
              </p:ext>
            </p:extLst>
          </p:nvPr>
        </p:nvGraphicFramePr>
        <p:xfrm>
          <a:off x="56980" y="1361926"/>
          <a:ext cx="2761438" cy="1177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9C24D05-394E-FAB6-074C-6B36A71AF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9927704"/>
              </p:ext>
            </p:extLst>
          </p:nvPr>
        </p:nvGraphicFramePr>
        <p:xfrm>
          <a:off x="-222991" y="2505400"/>
          <a:ext cx="3727514" cy="1175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A70C88-FDB1-A486-232F-EAF090A77793}"/>
              </a:ext>
            </a:extLst>
          </p:cNvPr>
          <p:cNvSpPr txBox="1"/>
          <p:nvPr/>
        </p:nvSpPr>
        <p:spPr>
          <a:xfrm>
            <a:off x="446271" y="2282352"/>
            <a:ext cx="2558188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70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Detections used in final analysis vs removed from sample </a:t>
            </a:r>
          </a:p>
          <a:p>
            <a:endParaRPr lang="en-ES" sz="8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A7245-F177-4FA6-0AA6-20AF24225B2A}"/>
              </a:ext>
            </a:extLst>
          </p:cNvPr>
          <p:cNvSpPr txBox="1"/>
          <p:nvPr/>
        </p:nvSpPr>
        <p:spPr>
          <a:xfrm>
            <a:off x="446271" y="3442991"/>
            <a:ext cx="2289765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70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Detections mapped to MITRE ATT&amp;CK® framework</a:t>
            </a:r>
          </a:p>
          <a:p>
            <a:endParaRPr lang="en-ES" sz="8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FD771-FB2B-DFC9-7F98-49041F0192CC}"/>
              </a:ext>
            </a:extLst>
          </p:cNvPr>
          <p:cNvSpPr txBox="1"/>
          <p:nvPr/>
        </p:nvSpPr>
        <p:spPr>
          <a:xfrm>
            <a:off x="446271" y="4608740"/>
            <a:ext cx="2642369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70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Detections mapped to Zero Trust Architecture framework </a:t>
            </a:r>
          </a:p>
          <a:p>
            <a:endParaRPr lang="en-ES" sz="8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55067F0-C85A-B27A-F972-A520B5036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0337453"/>
              </p:ext>
            </p:extLst>
          </p:nvPr>
        </p:nvGraphicFramePr>
        <p:xfrm>
          <a:off x="-222991" y="3675153"/>
          <a:ext cx="3727514" cy="1175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40526B1-4C72-740A-1721-F6D6B32F7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995990"/>
              </p:ext>
            </p:extLst>
          </p:nvPr>
        </p:nvGraphicFramePr>
        <p:xfrm>
          <a:off x="2898412" y="1361926"/>
          <a:ext cx="2761438" cy="1177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8B9AFB0-909F-BA78-535C-1D2C6846E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900845"/>
              </p:ext>
            </p:extLst>
          </p:nvPr>
        </p:nvGraphicFramePr>
        <p:xfrm>
          <a:off x="2634917" y="2505400"/>
          <a:ext cx="3727514" cy="1175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168D2A-C951-BEAB-0DFD-B6E5E56A459F}"/>
              </a:ext>
            </a:extLst>
          </p:cNvPr>
          <p:cNvSpPr txBox="1"/>
          <p:nvPr/>
        </p:nvSpPr>
        <p:spPr>
          <a:xfrm>
            <a:off x="3304179" y="2282352"/>
            <a:ext cx="2289765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70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Detections by alert management responsibility </a:t>
            </a:r>
          </a:p>
          <a:p>
            <a:endParaRPr lang="en-ES" sz="8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6EAFE-42C7-B7A8-E509-46EB21B9DD20}"/>
              </a:ext>
            </a:extLst>
          </p:cNvPr>
          <p:cNvSpPr txBox="1"/>
          <p:nvPr/>
        </p:nvSpPr>
        <p:spPr>
          <a:xfrm>
            <a:off x="3304179" y="3458293"/>
            <a:ext cx="2289765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70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Detections based on cloud providers vs traditional enterprise detections </a:t>
            </a:r>
          </a:p>
          <a:p>
            <a:endParaRPr lang="en-ES" sz="7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A05BB-D328-C73C-50CA-278EDEBD3F41}"/>
              </a:ext>
            </a:extLst>
          </p:cNvPr>
          <p:cNvSpPr txBox="1"/>
          <p:nvPr/>
        </p:nvSpPr>
        <p:spPr>
          <a:xfrm>
            <a:off x="3304179" y="4606189"/>
            <a:ext cx="255814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70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Out-of-the-box detections vs custom-crafted detections </a:t>
            </a:r>
          </a:p>
          <a:p>
            <a:endParaRPr lang="en-ES" sz="7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B9562D5-3A27-FB89-26CD-E6C59D7B96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381073"/>
              </p:ext>
            </p:extLst>
          </p:nvPr>
        </p:nvGraphicFramePr>
        <p:xfrm>
          <a:off x="2634917" y="3675153"/>
          <a:ext cx="3727514" cy="1175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117D74A-F1AB-B8CE-A354-A3D95BDC7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112014"/>
              </p:ext>
            </p:extLst>
          </p:nvPr>
        </p:nvGraphicFramePr>
        <p:xfrm>
          <a:off x="6009773" y="1361926"/>
          <a:ext cx="2761438" cy="1177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03CD8BE-E523-37F3-BA8D-13042FD69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49822"/>
              </p:ext>
            </p:extLst>
          </p:nvPr>
        </p:nvGraphicFramePr>
        <p:xfrm>
          <a:off x="5738040" y="2505400"/>
          <a:ext cx="3727514" cy="1175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0CC99-B7D0-29B1-C0F0-F9914FC7D0BD}"/>
              </a:ext>
            </a:extLst>
          </p:cNvPr>
          <p:cNvSpPr txBox="1"/>
          <p:nvPr/>
        </p:nvSpPr>
        <p:spPr>
          <a:xfrm>
            <a:off x="6407303" y="2279801"/>
            <a:ext cx="250800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70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Number of employees per enterprise (excludes MSSPs) </a:t>
            </a:r>
          </a:p>
          <a:p>
            <a:endParaRPr lang="en-ES" sz="7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24A50-0BF6-157C-6AC2-4630D93A0185}"/>
              </a:ext>
            </a:extLst>
          </p:cNvPr>
          <p:cNvSpPr txBox="1"/>
          <p:nvPr/>
        </p:nvSpPr>
        <p:spPr>
          <a:xfrm>
            <a:off x="6407303" y="3422588"/>
            <a:ext cx="2289765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70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Detections per enterprise vertical (excludes MSPs)</a:t>
            </a:r>
            <a:endParaRPr lang="en-ES" sz="7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B68FC-16BF-EA11-8E6C-C660640CF35E}"/>
              </a:ext>
            </a:extLst>
          </p:cNvPr>
          <p:cNvSpPr txBox="1"/>
          <p:nvPr/>
        </p:nvSpPr>
        <p:spPr>
          <a:xfrm>
            <a:off x="6407302" y="4606189"/>
            <a:ext cx="2289765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70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Detections per enterprise location </a:t>
            </a:r>
          </a:p>
          <a:p>
            <a:endParaRPr lang="en-ES" sz="7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BB31207-B4E5-AE9F-8176-DBFE4875BA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969856"/>
              </p:ext>
            </p:extLst>
          </p:nvPr>
        </p:nvGraphicFramePr>
        <p:xfrm>
          <a:off x="5754516" y="3675153"/>
          <a:ext cx="3727514" cy="1175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2" name="Google Shape;270;p2">
            <a:extLst>
              <a:ext uri="{FF2B5EF4-FFF2-40B4-BE49-F238E27FC236}">
                <a16:creationId xmlns:a16="http://schemas.microsoft.com/office/drawing/2014/main" id="{039DEAB4-2DAA-A4FD-927E-4F94B45FC401}"/>
              </a:ext>
            </a:extLst>
          </p:cNvPr>
          <p:cNvSpPr txBox="1"/>
          <p:nvPr/>
        </p:nvSpPr>
        <p:spPr>
          <a:xfrm>
            <a:off x="442218" y="752540"/>
            <a:ext cx="7886700" cy="7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1600"/>
              <a:buFont typeface="Century Gothic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Scope in Graph Form</a:t>
            </a:r>
            <a:endParaRPr lang="en-US" sz="2000" b="1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7EEE8E-E24E-FF0B-C5C1-8F391820A7C9}"/>
              </a:ext>
            </a:extLst>
          </p:cNvPr>
          <p:cNvGrpSpPr/>
          <p:nvPr/>
        </p:nvGrpSpPr>
        <p:grpSpPr>
          <a:xfrm>
            <a:off x="509641" y="1289262"/>
            <a:ext cx="2628000" cy="45754"/>
            <a:chOff x="518746" y="1804418"/>
            <a:chExt cx="3549404" cy="4976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F08468-18DC-632E-046E-E0FED4F1AB8D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F99D00-C0A7-FF3E-428B-FB0D2C5C45B3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DAC0E3-BCBF-529C-694A-A4F568FF1C82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396514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2">
            <a:extLst>
              <a:ext uri="{FF2B5EF4-FFF2-40B4-BE49-F238E27FC236}">
                <a16:creationId xmlns:a16="http://schemas.microsoft.com/office/drawing/2014/main" id="{CEB3FA01-DBF9-92DA-8167-C879361425A0}"/>
              </a:ext>
            </a:extLst>
          </p:cNvPr>
          <p:cNvSpPr/>
          <p:nvPr/>
        </p:nvSpPr>
        <p:spPr>
          <a:xfrm>
            <a:off x="0" y="854015"/>
            <a:ext cx="9144000" cy="4294248"/>
          </a:xfrm>
          <a:prstGeom prst="rect">
            <a:avLst/>
          </a:prstGeom>
          <a:gradFill>
            <a:gsLst>
              <a:gs pos="0">
                <a:srgbClr val="E3E4E7"/>
              </a:gs>
              <a:gs pos="99000">
                <a:schemeClr val="bg1"/>
              </a:gs>
            </a:gsLst>
            <a:lin ang="5400000" scaled="1"/>
          </a:gra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g1fc759f9ae8_0_945"/>
          <p:cNvSpPr txBox="1"/>
          <p:nvPr/>
        </p:nvSpPr>
        <p:spPr>
          <a:xfrm>
            <a:off x="562950" y="207703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820" b="1" dirty="0">
                <a:solidFill>
                  <a:schemeClr val="bg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Automated SOC</a:t>
            </a:r>
            <a:endParaRPr sz="1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274;p2">
            <a:extLst>
              <a:ext uri="{FF2B5EF4-FFF2-40B4-BE49-F238E27FC236}">
                <a16:creationId xmlns:a16="http://schemas.microsoft.com/office/drawing/2014/main" id="{41A2521A-70D2-FD56-322D-5EEE524AC7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18" y="420008"/>
            <a:ext cx="1244227" cy="221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C5D3C4-EC16-3CD0-8013-E37EE755658D}"/>
              </a:ext>
            </a:extLst>
          </p:cNvPr>
          <p:cNvGrpSpPr/>
          <p:nvPr/>
        </p:nvGrpSpPr>
        <p:grpSpPr>
          <a:xfrm>
            <a:off x="2409459" y="2937629"/>
            <a:ext cx="4248000" cy="72000"/>
            <a:chOff x="518746" y="1804418"/>
            <a:chExt cx="3549404" cy="497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98BB18-1911-C4F0-FA72-D92AAA1FF924}"/>
                </a:ext>
              </a:extLst>
            </p:cNvPr>
            <p:cNvSpPr/>
            <p:nvPr/>
          </p:nvSpPr>
          <p:spPr>
            <a:xfrm>
              <a:off x="518746" y="1804418"/>
              <a:ext cx="212275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751BFF-3307-D652-916B-77AEF052EF96}"/>
                </a:ext>
              </a:extLst>
            </p:cNvPr>
            <p:cNvSpPr/>
            <p:nvPr/>
          </p:nvSpPr>
          <p:spPr>
            <a:xfrm>
              <a:off x="2638950" y="1805566"/>
              <a:ext cx="972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6A25FE-081A-C634-32CA-21DF5F883140}"/>
                </a:ext>
              </a:extLst>
            </p:cNvPr>
            <p:cNvSpPr/>
            <p:nvPr/>
          </p:nvSpPr>
          <p:spPr>
            <a:xfrm>
              <a:off x="3610950" y="1808468"/>
              <a:ext cx="457200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evo PPT Color Theme - Final">
  <a:themeElements>
    <a:clrScheme name="Custom 2">
      <a:dk1>
        <a:srgbClr val="333F48"/>
      </a:dk1>
      <a:lt1>
        <a:srgbClr val="FEFFFF"/>
      </a:lt1>
      <a:dk2>
        <a:srgbClr val="000000"/>
      </a:dk2>
      <a:lt2>
        <a:srgbClr val="F3F3F3"/>
      </a:lt2>
      <a:accent1>
        <a:srgbClr val="05C3DE"/>
      </a:accent1>
      <a:accent2>
        <a:srgbClr val="004C97"/>
      </a:accent2>
      <a:accent3>
        <a:srgbClr val="221E1E"/>
      </a:accent3>
      <a:accent4>
        <a:srgbClr val="3C3C3C"/>
      </a:accent4>
      <a:accent5>
        <a:srgbClr val="818181"/>
      </a:accent5>
      <a:accent6>
        <a:srgbClr val="D6E80F"/>
      </a:accent6>
      <a:hlink>
        <a:srgbClr val="004C97"/>
      </a:hlink>
      <a:folHlink>
        <a:srgbClr val="00A1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">
    <a:dk1>
      <a:srgbClr val="333F48"/>
    </a:dk1>
    <a:lt1>
      <a:srgbClr val="FEFFFF"/>
    </a:lt1>
    <a:dk2>
      <a:srgbClr val="000000"/>
    </a:dk2>
    <a:lt2>
      <a:srgbClr val="F3F3F3"/>
    </a:lt2>
    <a:accent1>
      <a:srgbClr val="05C3DE"/>
    </a:accent1>
    <a:accent2>
      <a:srgbClr val="004C97"/>
    </a:accent2>
    <a:accent3>
      <a:srgbClr val="221E1E"/>
    </a:accent3>
    <a:accent4>
      <a:srgbClr val="3C3C3C"/>
    </a:accent4>
    <a:accent5>
      <a:srgbClr val="818181"/>
    </a:accent5>
    <a:accent6>
      <a:srgbClr val="D6E80F"/>
    </a:accent6>
    <a:hlink>
      <a:srgbClr val="004C97"/>
    </a:hlink>
    <a:folHlink>
      <a:srgbClr val="00A1DE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2">
    <a:dk1>
      <a:srgbClr val="333F48"/>
    </a:dk1>
    <a:lt1>
      <a:srgbClr val="FEFFFF"/>
    </a:lt1>
    <a:dk2>
      <a:srgbClr val="000000"/>
    </a:dk2>
    <a:lt2>
      <a:srgbClr val="F3F3F3"/>
    </a:lt2>
    <a:accent1>
      <a:srgbClr val="05C3DE"/>
    </a:accent1>
    <a:accent2>
      <a:srgbClr val="004C97"/>
    </a:accent2>
    <a:accent3>
      <a:srgbClr val="221E1E"/>
    </a:accent3>
    <a:accent4>
      <a:srgbClr val="3C3C3C"/>
    </a:accent4>
    <a:accent5>
      <a:srgbClr val="818181"/>
    </a:accent5>
    <a:accent6>
      <a:srgbClr val="D6E80F"/>
    </a:accent6>
    <a:hlink>
      <a:srgbClr val="004C97"/>
    </a:hlink>
    <a:folHlink>
      <a:srgbClr val="00A1DE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2">
    <a:dk1>
      <a:srgbClr val="333F48"/>
    </a:dk1>
    <a:lt1>
      <a:srgbClr val="FEFFFF"/>
    </a:lt1>
    <a:dk2>
      <a:srgbClr val="000000"/>
    </a:dk2>
    <a:lt2>
      <a:srgbClr val="F3F3F3"/>
    </a:lt2>
    <a:accent1>
      <a:srgbClr val="05C3DE"/>
    </a:accent1>
    <a:accent2>
      <a:srgbClr val="004C97"/>
    </a:accent2>
    <a:accent3>
      <a:srgbClr val="221E1E"/>
    </a:accent3>
    <a:accent4>
      <a:srgbClr val="3C3C3C"/>
    </a:accent4>
    <a:accent5>
      <a:srgbClr val="818181"/>
    </a:accent5>
    <a:accent6>
      <a:srgbClr val="D6E80F"/>
    </a:accent6>
    <a:hlink>
      <a:srgbClr val="004C97"/>
    </a:hlink>
    <a:folHlink>
      <a:srgbClr val="00A1DE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2">
    <a:dk1>
      <a:srgbClr val="333F48"/>
    </a:dk1>
    <a:lt1>
      <a:srgbClr val="FEFFFF"/>
    </a:lt1>
    <a:dk2>
      <a:srgbClr val="000000"/>
    </a:dk2>
    <a:lt2>
      <a:srgbClr val="F3F3F3"/>
    </a:lt2>
    <a:accent1>
      <a:srgbClr val="05C3DE"/>
    </a:accent1>
    <a:accent2>
      <a:srgbClr val="004C97"/>
    </a:accent2>
    <a:accent3>
      <a:srgbClr val="221E1E"/>
    </a:accent3>
    <a:accent4>
      <a:srgbClr val="3C3C3C"/>
    </a:accent4>
    <a:accent5>
      <a:srgbClr val="818181"/>
    </a:accent5>
    <a:accent6>
      <a:srgbClr val="D6E80F"/>
    </a:accent6>
    <a:hlink>
      <a:srgbClr val="004C97"/>
    </a:hlink>
    <a:folHlink>
      <a:srgbClr val="00A1DE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1316</Words>
  <Application>Microsoft Macintosh PowerPoint</Application>
  <PresentationFormat>Custom</PresentationFormat>
  <Paragraphs>258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Courier New</vt:lpstr>
      <vt:lpstr>Noto Sans Symbols</vt:lpstr>
      <vt:lpstr>NTR</vt:lpstr>
      <vt:lpstr>Poppins</vt:lpstr>
      <vt:lpstr>Devo PPT Color Theme - Final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Kirwin Rudder</dc:creator>
  <cp:lastModifiedBy>Joshua Smith</cp:lastModifiedBy>
  <cp:revision>76</cp:revision>
  <dcterms:created xsi:type="dcterms:W3CDTF">2021-06-20T00:00:38Z</dcterms:created>
  <dcterms:modified xsi:type="dcterms:W3CDTF">2023-02-10T00:36:58Z</dcterms:modified>
</cp:coreProperties>
</file>